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9" r:id="rId5"/>
    <p:sldId id="273" r:id="rId6"/>
    <p:sldId id="268" r:id="rId7"/>
    <p:sldId id="258" r:id="rId8"/>
    <p:sldId id="257" r:id="rId9"/>
    <p:sldId id="264" r:id="rId10"/>
    <p:sldId id="265" r:id="rId11"/>
    <p:sldId id="266" r:id="rId12"/>
    <p:sldId id="269" r:id="rId13"/>
    <p:sldId id="270" r:id="rId14"/>
    <p:sldId id="271" r:id="rId15"/>
    <p:sldId id="274" r:id="rId16"/>
    <p:sldId id="26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1638"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EE7A64-22EC-46CE-8804-BCDD54040F15}" v="7" dt="2022-08-09T14:53:53.0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78947" autoAdjust="0"/>
  </p:normalViewPr>
  <p:slideViewPr>
    <p:cSldViewPr snapToGrid="0" showGuides="1">
      <p:cViewPr varScale="1">
        <p:scale>
          <a:sx n="88" d="100"/>
          <a:sy n="88" d="100"/>
        </p:scale>
        <p:origin x="498" y="84"/>
      </p:cViewPr>
      <p:guideLst>
        <p:guide orient="horz" pos="2160"/>
        <p:guide orient="horz" pos="1638"/>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londonfunders647.sharepoint.com/Shared%20Documents/Home%20Drive/Grace.Perry/Data%20Dives/2022.06%20Raw%20data%20-%20DPPO%20survey.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londonfunders647.sharepoint.com/Shared%20Documents/Home%20Drive/Grace.Perry/Data%20Dives/2022.06%20Raw%20data%20-%20DPPO%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solidFill>
                  <a:schemeClr val="tx1"/>
                </a:solidFill>
              </a:rPr>
              <a:t>Disabled Staff</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DFB-4B10-9305-E3C7C42BFF2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DFB-4B10-9305-E3C7C42BFF21}"/>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GB'!$A$2:$A$3</c:f>
              <c:strCache>
                <c:ptCount val="2"/>
                <c:pt idx="0">
                  <c:v>Yes</c:v>
                </c:pt>
                <c:pt idx="1">
                  <c:v>No</c:v>
                </c:pt>
              </c:strCache>
            </c:strRef>
          </c:cat>
          <c:val>
            <c:numRef>
              <c:f>'Graphs for GB'!$B$2:$B$3</c:f>
              <c:numCache>
                <c:formatCode>0%</c:formatCode>
                <c:ptCount val="2"/>
                <c:pt idx="0">
                  <c:v>0.66666666666666663</c:v>
                </c:pt>
                <c:pt idx="1">
                  <c:v>0.33333333333333331</c:v>
                </c:pt>
              </c:numCache>
            </c:numRef>
          </c:val>
          <c:extLst>
            <c:ext xmlns:c16="http://schemas.microsoft.com/office/drawing/2014/chart" uri="{C3380CC4-5D6E-409C-BE32-E72D297353CC}">
              <c16:uniqueId val="{00000004-BDFB-4B10-9305-E3C7C42BFF21}"/>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76A-44D6-A8BA-AC93BC530CC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76A-44D6-A8BA-AC93BC530CC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76A-44D6-A8BA-AC93BC530CCF}"/>
              </c:ext>
            </c:extLst>
          </c:dPt>
          <c:dLbls>
            <c:dLbl>
              <c:idx val="1"/>
              <c:layout>
                <c:manualLayout>
                  <c:x val="0.20471176928569945"/>
                  <c:y val="-3.339794572750145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6A-44D6-A8BA-AC93BC530CC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GB'!$A$58:$A$60</c:f>
              <c:strCache>
                <c:ptCount val="3"/>
                <c:pt idx="0">
                  <c:v>Yes</c:v>
                </c:pt>
                <c:pt idx="1">
                  <c:v>No, but plan to in the future </c:v>
                </c:pt>
                <c:pt idx="2">
                  <c:v>No</c:v>
                </c:pt>
              </c:strCache>
            </c:strRef>
          </c:cat>
          <c:val>
            <c:numRef>
              <c:f>'Graphs for GB'!$B$58:$B$60</c:f>
              <c:numCache>
                <c:formatCode>0%</c:formatCode>
                <c:ptCount val="3"/>
                <c:pt idx="0">
                  <c:v>0.25</c:v>
                </c:pt>
                <c:pt idx="1">
                  <c:v>0.5</c:v>
                </c:pt>
                <c:pt idx="2">
                  <c:v>0.25</c:v>
                </c:pt>
              </c:numCache>
            </c:numRef>
          </c:val>
          <c:extLst>
            <c:ext xmlns:c16="http://schemas.microsoft.com/office/drawing/2014/chart" uri="{C3380CC4-5D6E-409C-BE32-E72D297353CC}">
              <c16:uniqueId val="{00000006-076A-44D6-A8BA-AC93BC530CC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solidFill>
                  <a:schemeClr val="tx1"/>
                </a:solidFill>
              </a:rPr>
              <a:t>Disabled Applicants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64-4708-8BE3-1F2F1F9F0DA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64-4708-8BE3-1F2F1F9F0D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64-4708-8BE3-1F2F1F9F0DA5}"/>
              </c:ext>
            </c:extLst>
          </c:dPt>
          <c:dLbls>
            <c:dLbl>
              <c:idx val="2"/>
              <c:layout>
                <c:manualLayout>
                  <c:x val="5.8370596294707953E-3"/>
                  <c:y val="0.13398421513113737"/>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0384813901210295"/>
                      <c:h val="0.23373283591048566"/>
                    </c:manualLayout>
                  </c15:layout>
                </c:ext>
                <c:ext xmlns:c16="http://schemas.microsoft.com/office/drawing/2014/chart" uri="{C3380CC4-5D6E-409C-BE32-E72D297353CC}">
                  <c16:uniqueId val="{00000005-8764-4708-8BE3-1F2F1F9F0DA5}"/>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'Graphs for GB'!$A$7:$A$9</c:f>
              <c:strCache>
                <c:ptCount val="3"/>
                <c:pt idx="0">
                  <c:v>Yes</c:v>
                </c:pt>
                <c:pt idx="1">
                  <c:v>No</c:v>
                </c:pt>
                <c:pt idx="2">
                  <c:v>Don't know</c:v>
                </c:pt>
              </c:strCache>
            </c:strRef>
          </c:cat>
          <c:val>
            <c:numRef>
              <c:f>'Graphs for GB'!$B$7:$B$9</c:f>
              <c:numCache>
                <c:formatCode>0%</c:formatCode>
                <c:ptCount val="3"/>
                <c:pt idx="0">
                  <c:v>0.4</c:v>
                </c:pt>
                <c:pt idx="1">
                  <c:v>0.4</c:v>
                </c:pt>
                <c:pt idx="2">
                  <c:v>0.2</c:v>
                </c:pt>
              </c:numCache>
            </c:numRef>
          </c:val>
          <c:extLst>
            <c:ext xmlns:c16="http://schemas.microsoft.com/office/drawing/2014/chart" uri="{C3380CC4-5D6E-409C-BE32-E72D297353CC}">
              <c16:uniqueId val="{00000006-8764-4708-8BE3-1F2F1F9F0DA5}"/>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GB" sz="1800" b="0" i="0" u="none" strike="noStrike" kern="1200" spc="0" baseline="0">
                <a:solidFill>
                  <a:schemeClr val="tx1"/>
                </a:solidFill>
                <a:latin typeface="+mn-lt"/>
                <a:ea typeface="+mn-ea"/>
                <a:cs typeface="+mn-cs"/>
              </a:defRPr>
            </a:pPr>
            <a:r>
              <a:rPr lang="en-GB" sz="1800" b="0" i="0" u="none" strike="noStrike" kern="1200" spc="0" baseline="0">
                <a:solidFill>
                  <a:schemeClr val="tx1"/>
                </a:solidFill>
                <a:latin typeface="+mn-lt"/>
                <a:ea typeface="+mn-ea"/>
                <a:cs typeface="+mn-cs"/>
              </a:rPr>
              <a:t>Disabled People's Organisations</a:t>
            </a:r>
          </a:p>
        </c:rich>
      </c:tx>
      <c:overlay val="0"/>
      <c:spPr>
        <a:noFill/>
        <a:ln>
          <a:noFill/>
        </a:ln>
        <a:effectLst/>
      </c:spPr>
      <c:txPr>
        <a:bodyPr rot="0" spcFirstLastPara="1" vertOverflow="ellipsis" vert="horz" wrap="square" anchor="ctr" anchorCtr="1"/>
        <a:lstStyle/>
        <a:p>
          <a:pPr algn="ctr" rtl="0">
            <a:defRPr lang="en-GB" sz="18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210-4D6B-89D4-6C704829EA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210-4D6B-89D4-6C704829EA5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GB'!$A$12:$A$13</c:f>
              <c:strCache>
                <c:ptCount val="2"/>
                <c:pt idx="0">
                  <c:v>Yes</c:v>
                </c:pt>
                <c:pt idx="1">
                  <c:v>No</c:v>
                </c:pt>
              </c:strCache>
            </c:strRef>
          </c:cat>
          <c:val>
            <c:numRef>
              <c:f>'Graphs for GB'!$B$12:$B$13</c:f>
              <c:numCache>
                <c:formatCode>0%</c:formatCode>
                <c:ptCount val="2"/>
                <c:pt idx="0">
                  <c:v>0.66</c:v>
                </c:pt>
                <c:pt idx="1">
                  <c:v>0.33</c:v>
                </c:pt>
              </c:numCache>
            </c:numRef>
          </c:val>
          <c:extLst>
            <c:ext xmlns:c16="http://schemas.microsoft.com/office/drawing/2014/chart" uri="{C3380CC4-5D6E-409C-BE32-E72D297353CC}">
              <c16:uniqueId val="{00000004-D210-4D6B-89D4-6C704829EA5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'Graphs for GB'!$B$16</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for GB'!$A$17:$A$22</c:f>
              <c:strCache>
                <c:ptCount val="6"/>
                <c:pt idx="0">
                  <c:v>Don’t offer any adjustments but plan to </c:v>
                </c:pt>
                <c:pt idx="1">
                  <c:v>Flexibility on grant deadlines</c:v>
                </c:pt>
                <c:pt idx="2">
                  <c:v>Funding to support Disabled applicants with additional access costs incurred in making an application</c:v>
                </c:pt>
                <c:pt idx="3">
                  <c:v>Alternatives to submitting written grant application forms (e.g. video or audio applications)</c:v>
                </c:pt>
                <c:pt idx="4">
                  <c:v>Grant application documents and forms in accessible formats (e.g. easy read, braille)</c:v>
                </c:pt>
                <c:pt idx="5">
                  <c:v>Additional 1:1 support via telephone/video call </c:v>
                </c:pt>
              </c:strCache>
            </c:strRef>
          </c:cat>
          <c:val>
            <c:numRef>
              <c:f>'Graphs for GB'!$B$17:$B$22</c:f>
              <c:numCache>
                <c:formatCode>0%</c:formatCode>
                <c:ptCount val="6"/>
                <c:pt idx="0">
                  <c:v>0.09</c:v>
                </c:pt>
                <c:pt idx="1">
                  <c:v>0.36</c:v>
                </c:pt>
                <c:pt idx="2">
                  <c:v>0.36</c:v>
                </c:pt>
                <c:pt idx="3">
                  <c:v>0.45</c:v>
                </c:pt>
                <c:pt idx="4">
                  <c:v>0.55000000000000004</c:v>
                </c:pt>
                <c:pt idx="5">
                  <c:v>0.99</c:v>
                </c:pt>
              </c:numCache>
            </c:numRef>
          </c:val>
          <c:extLst>
            <c:ext xmlns:c16="http://schemas.microsoft.com/office/drawing/2014/chart" uri="{C3380CC4-5D6E-409C-BE32-E72D297353CC}">
              <c16:uniqueId val="{00000000-F57E-4A87-9B28-AF1AD7477366}"/>
            </c:ext>
          </c:extLst>
        </c:ser>
        <c:dLbls>
          <c:dLblPos val="outEnd"/>
          <c:showLegendKey val="0"/>
          <c:showVal val="1"/>
          <c:showCatName val="0"/>
          <c:showSerName val="0"/>
          <c:showPercent val="0"/>
          <c:showBubbleSize val="0"/>
        </c:dLbls>
        <c:gapWidth val="182"/>
        <c:axId val="505763872"/>
        <c:axId val="505764704"/>
      </c:barChart>
      <c:catAx>
        <c:axId val="50576387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505764704"/>
        <c:crosses val="autoZero"/>
        <c:auto val="1"/>
        <c:lblAlgn val="ctr"/>
        <c:lblOffset val="100"/>
        <c:noMultiLvlLbl val="0"/>
      </c:catAx>
      <c:valAx>
        <c:axId val="505764704"/>
        <c:scaling>
          <c:orientation val="minMax"/>
        </c:scaling>
        <c:delete val="1"/>
        <c:axPos val="b"/>
        <c:numFmt formatCode="0%" sourceLinked="1"/>
        <c:majorTickMark val="out"/>
        <c:minorTickMark val="none"/>
        <c:tickLblPos val="nextTo"/>
        <c:crossAx val="505763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15-4EC4-A921-93AF0697CD2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15-4EC4-A921-93AF0697CD2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D15-4EC4-A921-93AF0697CD2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'Graphs for GB'!$A$25:$A$27</c:f>
              <c:numCache>
                <c:formatCode>General</c:formatCode>
                <c:ptCount val="3"/>
                <c:pt idx="0">
                  <c:v>5</c:v>
                </c:pt>
                <c:pt idx="1">
                  <c:v>4</c:v>
                </c:pt>
                <c:pt idx="2">
                  <c:v>3</c:v>
                </c:pt>
              </c:numCache>
            </c:numRef>
          </c:cat>
          <c:val>
            <c:numRef>
              <c:f>'Graphs for GB'!$B$25:$B$27</c:f>
              <c:numCache>
                <c:formatCode>0%</c:formatCode>
                <c:ptCount val="3"/>
                <c:pt idx="0">
                  <c:v>0.33</c:v>
                </c:pt>
                <c:pt idx="1">
                  <c:v>0.56000000000000005</c:v>
                </c:pt>
                <c:pt idx="2">
                  <c:v>0.11</c:v>
                </c:pt>
              </c:numCache>
            </c:numRef>
          </c:val>
          <c:extLst>
            <c:ext xmlns:c16="http://schemas.microsoft.com/office/drawing/2014/chart" uri="{C3380CC4-5D6E-409C-BE32-E72D297353CC}">
              <c16:uniqueId val="{00000006-6D15-4EC4-A921-93AF0697CD2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'Graphs for GB'!$B$30</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352-49E2-A510-914CEC3F7B0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352-49E2-A510-914CEC3F7B0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352-49E2-A510-914CEC3F7B0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GB'!$A$31:$A$33</c:f>
              <c:strCache>
                <c:ptCount val="3"/>
                <c:pt idx="0">
                  <c:v>Yes, within the main grants programme</c:v>
                </c:pt>
                <c:pt idx="1">
                  <c:v>Yes, within a specific programme</c:v>
                </c:pt>
                <c:pt idx="2">
                  <c:v>No, but plan to in the future </c:v>
                </c:pt>
              </c:strCache>
            </c:strRef>
          </c:cat>
          <c:val>
            <c:numRef>
              <c:f>'Graphs for GB'!$B$31:$B$33</c:f>
              <c:numCache>
                <c:formatCode>0%</c:formatCode>
                <c:ptCount val="3"/>
                <c:pt idx="0">
                  <c:v>0.33</c:v>
                </c:pt>
                <c:pt idx="1">
                  <c:v>0.44</c:v>
                </c:pt>
                <c:pt idx="2">
                  <c:v>0.11</c:v>
                </c:pt>
              </c:numCache>
            </c:numRef>
          </c:val>
          <c:extLst>
            <c:ext xmlns:c16="http://schemas.microsoft.com/office/drawing/2014/chart" uri="{C3380CC4-5D6E-409C-BE32-E72D297353CC}">
              <c16:uniqueId val="{00000006-D352-49E2-A510-914CEC3F7B0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'Graphs for GB'!$B$36</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B0-44E3-8BB6-43246BD6523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B0-44E3-8BB6-43246BD6523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B0-44E3-8BB6-43246BD6523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Calibre Light" panose="020B0303030202060203" pitchFamily="34" charset="0"/>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GB'!$A$37:$A$39</c:f>
              <c:strCache>
                <c:ptCount val="3"/>
                <c:pt idx="0">
                  <c:v>Yes</c:v>
                </c:pt>
                <c:pt idx="1">
                  <c:v>No, but plan to in the future </c:v>
                </c:pt>
                <c:pt idx="2">
                  <c:v>No</c:v>
                </c:pt>
              </c:strCache>
            </c:strRef>
          </c:cat>
          <c:val>
            <c:numRef>
              <c:f>'Graphs for GB'!$B$37:$B$39</c:f>
              <c:numCache>
                <c:formatCode>0%</c:formatCode>
                <c:ptCount val="3"/>
                <c:pt idx="0">
                  <c:v>0.44</c:v>
                </c:pt>
                <c:pt idx="1">
                  <c:v>0.33</c:v>
                </c:pt>
                <c:pt idx="2">
                  <c:v>0.23</c:v>
                </c:pt>
              </c:numCache>
            </c:numRef>
          </c:val>
          <c:extLst>
            <c:ext xmlns:c16="http://schemas.microsoft.com/office/drawing/2014/chart" uri="{C3380CC4-5D6E-409C-BE32-E72D297353CC}">
              <c16:uniqueId val="{00000006-47B0-44E3-8BB6-43246BD6523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48A-4826-A6AE-551E0F2AED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48A-4826-A6AE-551E0F2AED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48A-4826-A6AE-551E0F2AEDD7}"/>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GB'!$A$44:$A$46</c:f>
              <c:strCache>
                <c:ptCount val="3"/>
                <c:pt idx="0">
                  <c:v>Yes</c:v>
                </c:pt>
                <c:pt idx="1">
                  <c:v>No, but plan to in the future </c:v>
                </c:pt>
                <c:pt idx="2">
                  <c:v>No</c:v>
                </c:pt>
              </c:strCache>
            </c:strRef>
          </c:cat>
          <c:val>
            <c:numRef>
              <c:f>'Graphs for GB'!$B$44:$B$46</c:f>
              <c:numCache>
                <c:formatCode>0%</c:formatCode>
                <c:ptCount val="3"/>
                <c:pt idx="0">
                  <c:v>0.56000000000000005</c:v>
                </c:pt>
                <c:pt idx="1">
                  <c:v>0.33</c:v>
                </c:pt>
                <c:pt idx="2">
                  <c:v>0.11</c:v>
                </c:pt>
              </c:numCache>
            </c:numRef>
          </c:val>
          <c:extLst>
            <c:ext xmlns:c16="http://schemas.microsoft.com/office/drawing/2014/chart" uri="{C3380CC4-5D6E-409C-BE32-E72D297353CC}">
              <c16:uniqueId val="{00000006-848A-4826-A6AE-551E0F2AEDD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'Graphs for GB'!$B$51</c:f>
              <c:strCache>
                <c:ptCount val="1"/>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04-48E1-9394-E087C54954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204-48E1-9394-E087C549547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204-48E1-9394-E087C5495471}"/>
              </c:ext>
            </c:extLst>
          </c:dPt>
          <c:dLbls>
            <c:dLbl>
              <c:idx val="1"/>
              <c:layout>
                <c:manualLayout>
                  <c:x val="0.18232027829728925"/>
                  <c:y val="-3.8954729696410402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04-48E1-9394-E087C549547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'Graphs for GB'!$A$52:$A$54</c:f>
              <c:strCache>
                <c:ptCount val="3"/>
                <c:pt idx="0">
                  <c:v>Yes, as an advisory role</c:v>
                </c:pt>
                <c:pt idx="1">
                  <c:v>No, but plan to in the future</c:v>
                </c:pt>
                <c:pt idx="2">
                  <c:v>No</c:v>
                </c:pt>
              </c:strCache>
            </c:strRef>
          </c:cat>
          <c:val>
            <c:numRef>
              <c:f>'Graphs for GB'!$B$52:$B$54</c:f>
              <c:numCache>
                <c:formatCode>0%</c:formatCode>
                <c:ptCount val="3"/>
                <c:pt idx="0">
                  <c:v>0.22</c:v>
                </c:pt>
                <c:pt idx="1">
                  <c:v>0.56000000000000005</c:v>
                </c:pt>
                <c:pt idx="2">
                  <c:v>0.22</c:v>
                </c:pt>
              </c:numCache>
            </c:numRef>
          </c:val>
          <c:extLst>
            <c:ext xmlns:c16="http://schemas.microsoft.com/office/drawing/2014/chart" uri="{C3380CC4-5D6E-409C-BE32-E72D297353CC}">
              <c16:uniqueId val="{00000006-1204-48E1-9394-E087C549547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FD8EA-BEAD-4BEE-894D-525802088781}" type="datetimeFigureOut">
              <a:rPr lang="en-GB" smtClean="0"/>
              <a:t>10/08/2022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FBDCC9-8943-4059-ABE8-6FF421A6E4E9}" type="slidenum">
              <a:rPr lang="en-GB" smtClean="0"/>
              <a:t>‹#›</a:t>
            </a:fld>
            <a:endParaRPr lang="en-GB"/>
          </a:p>
        </p:txBody>
      </p:sp>
    </p:spTree>
    <p:extLst>
      <p:ext uri="{BB962C8B-B14F-4D97-AF65-F5344CB8AC3E}">
        <p14:creationId xmlns:p14="http://schemas.microsoft.com/office/powerpoint/2010/main" val="364041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nclusionlondon.org.uk/"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hearequality.org.uk/"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Thank you to </a:t>
            </a:r>
            <a:r>
              <a:rPr lang="en-GB" u="sng" dirty="0">
                <a:solidFill>
                  <a:schemeClr val="bg1"/>
                </a:solidFill>
                <a:latin typeface="Calibre Light" panose="020B030303020206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Inclusion London</a:t>
            </a:r>
            <a:r>
              <a:rPr lang="en-GB" dirty="0">
                <a:solidFill>
                  <a:schemeClr val="bg1"/>
                </a:solidFill>
                <a:latin typeface="Calibre Light" panose="020B0303030202060203" pitchFamily="34" charset="0"/>
                <a:ea typeface="Calibri" panose="020F0502020204030204" pitchFamily="34" charset="0"/>
                <a:cs typeface="Times New Roman" panose="02020603050405020304" pitchFamily="18" charset="0"/>
              </a:rPr>
              <a:t> and </a:t>
            </a:r>
            <a:r>
              <a:rPr lang="en-GB" u="sng" dirty="0">
                <a:solidFill>
                  <a:schemeClr val="bg1"/>
                </a:solidFill>
                <a:latin typeface="Calibre Light" panose="020B0303030202060203"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HEAR Network</a:t>
            </a:r>
            <a:endParaRPr lang="en-GB"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e Light" panose="020B0303030202060203" pitchFamily="34" charset="0"/>
                <a:ea typeface="Calibri" panose="020F0502020204030204" pitchFamily="34" charset="0"/>
                <a:cs typeface="Times New Roman" panose="02020603050405020304" pitchFamily="18" charset="0"/>
              </a:rPr>
              <a:t>We would also like to thank our members Youth Music, Vision Foundation and Trust for London for their guidance and time in creating this survey.</a:t>
            </a: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2</a:t>
            </a:fld>
            <a:endParaRPr lang="en-GB"/>
          </a:p>
        </p:txBody>
      </p:sp>
    </p:spTree>
    <p:extLst>
      <p:ext uri="{BB962C8B-B14F-4D97-AF65-F5344CB8AC3E}">
        <p14:creationId xmlns:p14="http://schemas.microsoft.com/office/powerpoint/2010/main" val="241635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4</a:t>
            </a:fld>
            <a:endParaRPr lang="en-GB"/>
          </a:p>
        </p:txBody>
      </p:sp>
    </p:spTree>
    <p:extLst>
      <p:ext uri="{BB962C8B-B14F-4D97-AF65-F5344CB8AC3E}">
        <p14:creationId xmlns:p14="http://schemas.microsoft.com/office/powerpoint/2010/main" val="2727183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DFBDCC9-8943-4059-ABE8-6FF421A6E4E9}" type="slidenum">
              <a:rPr lang="en-GB" smtClean="0"/>
              <a:t>11</a:t>
            </a:fld>
            <a:endParaRPr lang="en-GB"/>
          </a:p>
        </p:txBody>
      </p:sp>
    </p:spTree>
    <p:extLst>
      <p:ext uri="{BB962C8B-B14F-4D97-AF65-F5344CB8AC3E}">
        <p14:creationId xmlns:p14="http://schemas.microsoft.com/office/powerpoint/2010/main" val="6231781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 Graphic">
    <p:spTree>
      <p:nvGrpSpPr>
        <p:cNvPr id="1" name=""/>
        <p:cNvGrpSpPr/>
        <p:nvPr/>
      </p:nvGrpSpPr>
      <p:grpSpPr>
        <a:xfrm>
          <a:off x="0" y="0"/>
          <a:ext cx="0" cy="0"/>
          <a:chOff x="0" y="0"/>
          <a:chExt cx="0" cy="0"/>
        </a:xfrm>
      </p:grpSpPr>
      <p:grpSp>
        <p:nvGrpSpPr>
          <p:cNvPr id="17" name="Group 16"/>
          <p:cNvGrpSpPr/>
          <p:nvPr userDrawn="1"/>
        </p:nvGrpSpPr>
        <p:grpSpPr bwMode="gray">
          <a:xfrm>
            <a:off x="-1" y="0"/>
            <a:ext cx="12192765" cy="6858000"/>
            <a:chOff x="-1" y="0"/>
            <a:chExt cx="12192765" cy="685800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9" name="Picture 8"/>
            <p:cNvPicPr>
              <a:picLocks noChangeAspect="1"/>
            </p:cNvPicPr>
            <p:nvPr userDrawn="1"/>
          </p:nvPicPr>
          <p:blipFill rotWithShape="1">
            <a:blip r:embed="rId3">
              <a:extLst>
                <a:ext uri="{28A0092B-C50C-407E-A947-70E740481C1C}">
                  <a14:useLocalDpi xmlns:a14="http://schemas.microsoft.com/office/drawing/2010/main" val="0"/>
                </a:ext>
              </a:extLst>
            </a:blip>
            <a:srcRect r="33865" b="6005"/>
            <a:stretch/>
          </p:blipFill>
          <p:spPr bwMode="gray">
            <a:xfrm>
              <a:off x="6550478" y="695559"/>
              <a:ext cx="5641522" cy="6162441"/>
            </a:xfrm>
            <a:prstGeom prst="rect">
              <a:avLst/>
            </a:prstGeom>
          </p:spPr>
        </p:pic>
      </p:grpSp>
      <p:sp>
        <p:nvSpPr>
          <p:cNvPr id="2" name="Title 1"/>
          <p:cNvSpPr>
            <a:spLocks noGrp="1"/>
          </p:cNvSpPr>
          <p:nvPr>
            <p:ph type="title" hasCustomPrompt="1"/>
          </p:nvPr>
        </p:nvSpPr>
        <p:spPr bwMode="gray">
          <a:xfrm>
            <a:off x="947738" y="1830388"/>
            <a:ext cx="5076825"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4"/>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5076825"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7" y="5753100"/>
            <a:ext cx="2414796"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2272254618"/>
      </p:ext>
    </p:extLst>
  </p:cSld>
  <p:clrMapOvr>
    <a:masterClrMapping/>
  </p:clrMapOvr>
  <p:hf hdr="0"/>
  <p:extLst>
    <p:ext uri="{DCECCB84-F9BA-43D5-87BE-67443E8EF086}">
      <p15:sldGuideLst xmlns:p15="http://schemas.microsoft.com/office/powerpoint/2012/main">
        <p15:guide id="1" pos="597" userDrawn="1">
          <p15:clr>
            <a:srgbClr val="F26B43"/>
          </p15:clr>
        </p15:guide>
        <p15:guide id="2" pos="3795" userDrawn="1">
          <p15:clr>
            <a:srgbClr val="F26B43"/>
          </p15:clr>
        </p15:guide>
        <p15:guide id="3" orient="horz" pos="1207" userDrawn="1">
          <p15:clr>
            <a:srgbClr val="F26B43"/>
          </p15:clr>
        </p15:guide>
        <p15:guide id="4" orient="horz" pos="3770" userDrawn="1">
          <p15:clr>
            <a:srgbClr val="F26B43"/>
          </p15:clr>
        </p15:guide>
        <p15:guide id="5" orient="horz" pos="845"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 y="428"/>
            <a:ext cx="12192765" cy="6857572"/>
          </a:xfrm>
          <a:prstGeom prst="rect">
            <a:avLst/>
          </a:prstGeom>
        </p:spPr>
      </p:pic>
      <p:pic>
        <p:nvPicPr>
          <p:cNvPr id="16" name="Picture 15"/>
          <p:cNvPicPr>
            <a:picLocks noChangeAspect="1"/>
          </p:cNvPicPr>
          <p:nvPr userDrawn="1"/>
        </p:nvPicPr>
        <p:blipFill rotWithShape="1">
          <a:blip r:embed="rId3">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pic>
        <p:nvPicPr>
          <p:cNvPr id="7" name="Picture 6"/>
          <p:cNvPicPr>
            <a:picLocks noChangeAspect="1"/>
          </p:cNvPicPr>
          <p:nvPr userDrawn="1"/>
        </p:nvPicPr>
        <p:blipFill>
          <a:blip r:embed="rId4"/>
          <a:stretch>
            <a:fillRect/>
          </a:stretch>
        </p:blipFill>
        <p:spPr bwMode="gray">
          <a:xfrm>
            <a:off x="874713" y="3760806"/>
            <a:ext cx="1030287" cy="855644"/>
          </a:xfrm>
          <a:prstGeom prst="rect">
            <a:avLst/>
          </a:prstGeom>
        </p:spPr>
      </p:pic>
      <p:sp>
        <p:nvSpPr>
          <p:cNvPr id="10" name="Text Placeholder 9"/>
          <p:cNvSpPr>
            <a:spLocks noGrp="1"/>
          </p:cNvSpPr>
          <p:nvPr>
            <p:ph type="body" sz="quarter" idx="10" hasCustomPrompt="1"/>
          </p:nvPr>
        </p:nvSpPr>
        <p:spPr bwMode="gray">
          <a:xfrm>
            <a:off x="874713" y="5953125"/>
            <a:ext cx="5427027" cy="342900"/>
          </a:xfrm>
        </p:spPr>
        <p:txBody>
          <a:bodyPr/>
          <a:lstStyle>
            <a:lvl1pPr>
              <a:defRPr sz="1800">
                <a:solidFill>
                  <a:schemeClr val="bg1"/>
                </a:solidFill>
                <a:latin typeface="+mj-lt"/>
              </a:defRPr>
            </a:lvl1pPr>
          </a:lstStyle>
          <a:p>
            <a:pPr lvl="0"/>
            <a:r>
              <a:rPr lang="en-US" dirty="0"/>
              <a:t>Click to edit web address</a:t>
            </a:r>
          </a:p>
        </p:txBody>
      </p:sp>
      <p:sp>
        <p:nvSpPr>
          <p:cNvPr id="11" name="Text Placeholder 9"/>
          <p:cNvSpPr>
            <a:spLocks noGrp="1"/>
          </p:cNvSpPr>
          <p:nvPr>
            <p:ph type="body" sz="quarter" idx="11" hasCustomPrompt="1"/>
          </p:nvPr>
        </p:nvSpPr>
        <p:spPr bwMode="gray">
          <a:xfrm>
            <a:off x="1080453" y="515549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2" name="TextBox 11"/>
          <p:cNvSpPr txBox="1"/>
          <p:nvPr userDrawn="1"/>
        </p:nvSpPr>
        <p:spPr bwMode="gray">
          <a:xfrm>
            <a:off x="874713" y="5155496"/>
            <a:ext cx="133050"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T</a:t>
            </a:r>
          </a:p>
        </p:txBody>
      </p:sp>
      <p:sp>
        <p:nvSpPr>
          <p:cNvPr id="13" name="Text Placeholder 9"/>
          <p:cNvSpPr>
            <a:spLocks noGrp="1"/>
          </p:cNvSpPr>
          <p:nvPr>
            <p:ph type="body" sz="quarter" idx="12" hasCustomPrompt="1"/>
          </p:nvPr>
        </p:nvSpPr>
        <p:spPr bwMode="gray">
          <a:xfrm>
            <a:off x="1080453" y="5475536"/>
            <a:ext cx="5221287" cy="276999"/>
          </a:xfrm>
        </p:spPr>
        <p:txBody>
          <a:bodyPr anchor="ctr">
            <a:spAutoFit/>
          </a:bodyPr>
          <a:lstStyle>
            <a:lvl1pPr>
              <a:lnSpc>
                <a:spcPct val="100000"/>
              </a:lnSpc>
              <a:spcAft>
                <a:spcPts val="0"/>
              </a:spcAft>
              <a:defRPr sz="1800" baseline="0">
                <a:solidFill>
                  <a:schemeClr val="bg1"/>
                </a:solidFill>
                <a:latin typeface="+mn-lt"/>
              </a:defRPr>
            </a:lvl1pPr>
          </a:lstStyle>
          <a:p>
            <a:pPr lvl="0"/>
            <a:r>
              <a:rPr lang="en-US" dirty="0"/>
              <a:t>Click to edit phone number</a:t>
            </a:r>
          </a:p>
        </p:txBody>
      </p:sp>
      <p:sp>
        <p:nvSpPr>
          <p:cNvPr id="14" name="TextBox 13"/>
          <p:cNvSpPr txBox="1"/>
          <p:nvPr userDrawn="1"/>
        </p:nvSpPr>
        <p:spPr bwMode="gray">
          <a:xfrm>
            <a:off x="874713" y="5475536"/>
            <a:ext cx="118622" cy="276999"/>
          </a:xfrm>
          <a:prstGeom prst="rect">
            <a:avLst/>
          </a:prstGeom>
          <a:noFill/>
        </p:spPr>
        <p:txBody>
          <a:bodyPr wrap="none" lIns="0" tIns="0" rIns="0" bIns="0" rtlCol="0" anchor="ctr">
            <a:spAutoFit/>
          </a:bodyPr>
          <a:lstStyle/>
          <a:p>
            <a:pPr>
              <a:lnSpc>
                <a:spcPct val="100000"/>
              </a:lnSpc>
              <a:spcAft>
                <a:spcPts val="0"/>
              </a:spcAft>
            </a:pPr>
            <a:r>
              <a:rPr lang="en-GB" dirty="0">
                <a:solidFill>
                  <a:schemeClr val="bg1"/>
                </a:solidFill>
                <a:latin typeface="Calibre Semibold" panose="020B0703030202060203" pitchFamily="34" charset="0"/>
              </a:rPr>
              <a:t>E</a:t>
            </a:r>
          </a:p>
        </p:txBody>
      </p:sp>
      <p:sp>
        <p:nvSpPr>
          <p:cNvPr id="18" name="Text Placeholder 17"/>
          <p:cNvSpPr>
            <a:spLocks noGrp="1"/>
          </p:cNvSpPr>
          <p:nvPr>
            <p:ph type="body" sz="quarter" idx="13" hasCustomPrompt="1"/>
          </p:nvPr>
        </p:nvSpPr>
        <p:spPr bwMode="gray">
          <a:xfrm>
            <a:off x="8291513" y="3086100"/>
            <a:ext cx="2628900" cy="2981325"/>
          </a:xfrm>
        </p:spPr>
        <p:txBody>
          <a:bodyPr/>
          <a:lstStyle>
            <a:lvl1pPr>
              <a:defRPr>
                <a:solidFill>
                  <a:schemeClr val="bg1"/>
                </a:solidFill>
              </a:defRPr>
            </a:lvl1pPr>
            <a:lvl2pPr>
              <a:lnSpc>
                <a:spcPct val="90000"/>
              </a:lnSpc>
              <a:defRPr sz="3500">
                <a:solidFill>
                  <a:schemeClr val="bg1"/>
                </a:solidFill>
              </a:defRPr>
            </a:lvl2pPr>
          </a:lstStyle>
          <a:p>
            <a:pPr lvl="0"/>
            <a:r>
              <a:rPr lang="en-US" dirty="0"/>
              <a:t>Click to edit body text</a:t>
            </a:r>
          </a:p>
          <a:p>
            <a:pPr lvl="1"/>
            <a:r>
              <a:rPr lang="en-US" dirty="0"/>
              <a:t>Click to edit heading text</a:t>
            </a:r>
          </a:p>
        </p:txBody>
      </p:sp>
      <p:sp>
        <p:nvSpPr>
          <p:cNvPr id="24" name="Freeform 23"/>
          <p:cNvSpPr/>
          <p:nvPr userDrawn="1"/>
        </p:nvSpPr>
        <p:spPr bwMode="gray">
          <a:xfrm rot="5400000">
            <a:off x="7931027" y="2812804"/>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35"/>
          <p:cNvSpPr/>
          <p:nvPr userDrawn="1"/>
        </p:nvSpPr>
        <p:spPr bwMode="gray">
          <a:xfrm rot="16200000">
            <a:off x="10878743" y="5757615"/>
            <a:ext cx="430460" cy="430460"/>
          </a:xfrm>
          <a:custGeom>
            <a:avLst/>
            <a:gdLst>
              <a:gd name="connsiteX0" fmla="*/ 0 w 430460"/>
              <a:gd name="connsiteY0" fmla="*/ 430460 h 430460"/>
              <a:gd name="connsiteX1" fmla="*/ 0 w 430460"/>
              <a:gd name="connsiteY1" fmla="*/ 0 h 430460"/>
              <a:gd name="connsiteX2" fmla="*/ 17999 w 430460"/>
              <a:gd name="connsiteY2" fmla="*/ 0 h 430460"/>
              <a:gd name="connsiteX3" fmla="*/ 17999 w 430460"/>
              <a:gd name="connsiteY3" fmla="*/ 412461 h 430460"/>
              <a:gd name="connsiteX4" fmla="*/ 430460 w 430460"/>
              <a:gd name="connsiteY4" fmla="*/ 412461 h 430460"/>
              <a:gd name="connsiteX5" fmla="*/ 430460 w 430460"/>
              <a:gd name="connsiteY5" fmla="*/ 430460 h 43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460" h="430460">
                <a:moveTo>
                  <a:pt x="0" y="430460"/>
                </a:moveTo>
                <a:lnTo>
                  <a:pt x="0" y="0"/>
                </a:lnTo>
                <a:lnTo>
                  <a:pt x="17999" y="0"/>
                </a:lnTo>
                <a:lnTo>
                  <a:pt x="17999" y="412461"/>
                </a:lnTo>
                <a:lnTo>
                  <a:pt x="430460" y="412461"/>
                </a:lnTo>
                <a:lnTo>
                  <a:pt x="430460" y="430460"/>
                </a:lnTo>
                <a:close/>
              </a:path>
            </a:pathLst>
          </a:custGeom>
          <a:ln w="19050"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1981812"/>
      </p:ext>
    </p:extLst>
  </p:cSld>
  <p:clrMapOvr>
    <a:masterClrMapping/>
  </p:clrMapOvr>
  <p:extLst>
    <p:ext uri="{DCECCB84-F9BA-43D5-87BE-67443E8EF086}">
      <p15:sldGuideLst xmlns:p15="http://schemas.microsoft.com/office/powerpoint/2012/main">
        <p15:guide id="3" pos="5223" userDrawn="1">
          <p15:clr>
            <a:srgbClr val="F26B43"/>
          </p15:clr>
        </p15:guide>
        <p15:guide id="4" orient="horz" pos="3680" userDrawn="1">
          <p15:clr>
            <a:srgbClr val="F26B43"/>
          </p15:clr>
        </p15:guide>
        <p15:guide id="6" orient="horz" pos="1979" userDrawn="1">
          <p15:clr>
            <a:srgbClr val="F26B43"/>
          </p15:clr>
        </p15:guide>
        <p15:guide id="7" pos="6879" userDrawn="1">
          <p15:clr>
            <a:srgbClr val="F26B43"/>
          </p15:clr>
        </p15:guide>
        <p15:guide id="8" pos="551"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6579" t="1638" r="22611" b="1638"/>
          <a:stretch/>
        </p:blipFill>
        <p:spPr bwMode="gray">
          <a:xfrm>
            <a:off x="-1" y="0"/>
            <a:ext cx="12192765" cy="6858000"/>
          </a:xfrm>
          <a:prstGeom prst="rect">
            <a:avLst/>
          </a:prstGeom>
        </p:spPr>
      </p:pic>
      <p:sp>
        <p:nvSpPr>
          <p:cNvPr id="2" name="Title 1"/>
          <p:cNvSpPr>
            <a:spLocks noGrp="1"/>
          </p:cNvSpPr>
          <p:nvPr>
            <p:ph type="title" hasCustomPrompt="1"/>
          </p:nvPr>
        </p:nvSpPr>
        <p:spPr bwMode="gray">
          <a:xfrm>
            <a:off x="947738" y="1830388"/>
            <a:ext cx="6624638" cy="1218795"/>
          </a:xfrm>
        </p:spPr>
        <p:txBody>
          <a:bodyPr/>
          <a:lstStyle>
            <a:lvl1pPr>
              <a:defRPr sz="4400" baseline="0">
                <a:solidFill>
                  <a:schemeClr val="bg1"/>
                </a:solidFill>
              </a:defRPr>
            </a:lvl1pPr>
          </a:lstStyle>
          <a:p>
            <a:r>
              <a:rPr lang="en-US" dirty="0"/>
              <a:t>Click to edit document title</a:t>
            </a:r>
            <a:endParaRPr lang="en-GB" dirty="0"/>
          </a:p>
        </p:txBody>
      </p:sp>
      <p:pic>
        <p:nvPicPr>
          <p:cNvPr id="11" name="Picture 10"/>
          <p:cNvPicPr>
            <a:picLocks noChangeAspect="1"/>
          </p:cNvPicPr>
          <p:nvPr userDrawn="1"/>
        </p:nvPicPr>
        <p:blipFill>
          <a:blip r:embed="rId3"/>
          <a:stretch>
            <a:fillRect/>
          </a:stretch>
        </p:blipFill>
        <p:spPr bwMode="gray">
          <a:xfrm>
            <a:off x="947738" y="485794"/>
            <a:ext cx="1030287" cy="855644"/>
          </a:xfrm>
          <a:prstGeom prst="rect">
            <a:avLst/>
          </a:prstGeom>
        </p:spPr>
      </p:pic>
      <p:sp>
        <p:nvSpPr>
          <p:cNvPr id="12" name="Text Placeholder 9"/>
          <p:cNvSpPr>
            <a:spLocks noGrp="1"/>
          </p:cNvSpPr>
          <p:nvPr>
            <p:ph type="body" sz="quarter" idx="12" hasCustomPrompt="1"/>
          </p:nvPr>
        </p:nvSpPr>
        <p:spPr bwMode="gray">
          <a:xfrm>
            <a:off x="947738" y="5715000"/>
            <a:ext cx="2538000" cy="342900"/>
          </a:xfrm>
        </p:spPr>
        <p:txBody>
          <a:bodyPr/>
          <a:lstStyle>
            <a:lvl1pPr>
              <a:lnSpc>
                <a:spcPct val="100000"/>
              </a:lnSpc>
              <a:spcAft>
                <a:spcPts val="0"/>
              </a:spcAft>
              <a:defRPr sz="2100">
                <a:solidFill>
                  <a:schemeClr val="bg1"/>
                </a:solidFill>
                <a:latin typeface="+mj-lt"/>
              </a:defRPr>
            </a:lvl1pPr>
          </a:lstStyle>
          <a:p>
            <a:pPr lvl="0"/>
            <a:r>
              <a:rPr lang="en-US" dirty="0"/>
              <a:t>londonfunders.org.uk</a:t>
            </a:r>
          </a:p>
        </p:txBody>
      </p:sp>
      <p:sp>
        <p:nvSpPr>
          <p:cNvPr id="14" name="Text Placeholder 13"/>
          <p:cNvSpPr>
            <a:spLocks noGrp="1"/>
          </p:cNvSpPr>
          <p:nvPr>
            <p:ph type="body" sz="quarter" idx="13" hasCustomPrompt="1"/>
          </p:nvPr>
        </p:nvSpPr>
        <p:spPr bwMode="gray">
          <a:xfrm>
            <a:off x="947738" y="3162300"/>
            <a:ext cx="6624638" cy="1295400"/>
          </a:xfrm>
        </p:spPr>
        <p:txBody>
          <a:bodyPr/>
          <a:lstStyle>
            <a:lvl1pPr>
              <a:lnSpc>
                <a:spcPct val="100000"/>
              </a:lnSpc>
              <a:defRPr sz="2800" baseline="0">
                <a:solidFill>
                  <a:schemeClr val="bg1"/>
                </a:solidFill>
              </a:defRPr>
            </a:lvl1pPr>
          </a:lstStyle>
          <a:p>
            <a:pPr lvl="0"/>
            <a:r>
              <a:rPr lang="en-US" dirty="0"/>
              <a:t>Click to edit document subheading text</a:t>
            </a:r>
          </a:p>
        </p:txBody>
      </p:sp>
      <p:sp>
        <p:nvSpPr>
          <p:cNvPr id="16" name="Text Placeholder 9"/>
          <p:cNvSpPr>
            <a:spLocks noGrp="1"/>
          </p:cNvSpPr>
          <p:nvPr>
            <p:ph type="body" sz="quarter" idx="14" hasCustomPrompt="1"/>
          </p:nvPr>
        </p:nvSpPr>
        <p:spPr bwMode="gray">
          <a:xfrm>
            <a:off x="3609766" y="5753100"/>
            <a:ext cx="3999121" cy="342900"/>
          </a:xfrm>
        </p:spPr>
        <p:txBody>
          <a:bodyPr/>
          <a:lstStyle>
            <a:lvl1pPr>
              <a:lnSpc>
                <a:spcPct val="100000"/>
              </a:lnSpc>
              <a:spcAft>
                <a:spcPts val="0"/>
              </a:spcAft>
              <a:defRPr sz="1700" cap="all" baseline="0">
                <a:solidFill>
                  <a:schemeClr val="bg1"/>
                </a:solidFill>
                <a:latin typeface="+mn-lt"/>
              </a:defRPr>
            </a:lvl1pPr>
          </a:lstStyle>
          <a:p>
            <a:pPr lvl="0"/>
            <a:r>
              <a:rPr lang="en-US" dirty="0"/>
              <a:t>MONTH YEAR</a:t>
            </a:r>
          </a:p>
        </p:txBody>
      </p:sp>
    </p:spTree>
    <p:extLst>
      <p:ext uri="{BB962C8B-B14F-4D97-AF65-F5344CB8AC3E}">
        <p14:creationId xmlns:p14="http://schemas.microsoft.com/office/powerpoint/2010/main" val="777521863"/>
      </p:ext>
    </p:extLst>
  </p:cSld>
  <p:clrMapOvr>
    <a:masterClrMapping/>
  </p:clrMapOvr>
  <p:hf hdr="0"/>
  <p:extLst>
    <p:ext uri="{DCECCB84-F9BA-43D5-87BE-67443E8EF086}">
      <p15:sldGuideLst xmlns:p15="http://schemas.microsoft.com/office/powerpoint/2012/main">
        <p15:guide id="1" pos="597">
          <p15:clr>
            <a:srgbClr val="F26B43"/>
          </p15:clr>
        </p15:guide>
        <p15:guide id="2" pos="4793" userDrawn="1">
          <p15:clr>
            <a:srgbClr val="F26B43"/>
          </p15:clr>
        </p15:guide>
        <p15:guide id="3" orient="horz" pos="1207">
          <p15:clr>
            <a:srgbClr val="F26B43"/>
          </p15:clr>
        </p15:guide>
        <p15:guide id="4" orient="horz" pos="3770">
          <p15:clr>
            <a:srgbClr val="F26B43"/>
          </p15:clr>
        </p15:guide>
        <p15:guide id="5" orient="horz" pos="84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Title 6"/>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4231965124"/>
      </p:ext>
    </p:extLst>
  </p:cSld>
  <p:clrMapOvr>
    <a:masterClrMapping/>
  </p:clrMapOvr>
  <p:extLst>
    <p:ext uri="{DCECCB84-F9BA-43D5-87BE-67443E8EF086}">
      <p15:sldGuideLst xmlns:p15="http://schemas.microsoft.com/office/powerpoint/2012/main">
        <p15:guide id="1" pos="529" userDrawn="1">
          <p15:clr>
            <a:srgbClr val="F26B43"/>
          </p15:clr>
        </p15:guide>
        <p15:guide id="2" pos="6879"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Graphic Left and Content">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bwMode="gray">
          <a:xfrm>
            <a:off x="-1" y="2744788"/>
            <a:ext cx="4008439" cy="4113212"/>
          </a:xfrm>
          <a:noFill/>
        </p:spPr>
        <p:txBody>
          <a:bodyPr anchor="ctr"/>
          <a:lstStyle>
            <a:lvl1pPr algn="ctr">
              <a:tabLst/>
              <a:defRPr/>
            </a:lvl1pPr>
          </a:lstStyle>
          <a:p>
            <a:r>
              <a:rPr lang="en-GB" dirty="0"/>
              <a:t>Click on icon to</a:t>
            </a:r>
            <a:br>
              <a:rPr lang="en-GB" dirty="0"/>
            </a:br>
            <a:r>
              <a:rPr lang="en-GB" dirty="0"/>
              <a:t>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4295775" y="730250"/>
            <a:ext cx="6624638" cy="5365749"/>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20" name="Title 19"/>
          <p:cNvSpPr>
            <a:spLocks noGrp="1"/>
          </p:cNvSpPr>
          <p:nvPr>
            <p:ph type="title" hasCustomPrompt="1"/>
          </p:nvPr>
        </p:nvSpPr>
        <p:spPr bwMode="gray">
          <a:xfrm>
            <a:off x="839789" y="682859"/>
            <a:ext cx="3168650" cy="1024896"/>
          </a:xfrm>
        </p:spPr>
        <p:txBody>
          <a:bodyPr/>
          <a:lstStyle/>
          <a:p>
            <a:r>
              <a:rPr lang="en-GB" dirty="0"/>
              <a:t>Click to edit heading title</a:t>
            </a:r>
          </a:p>
        </p:txBody>
      </p:sp>
    </p:spTree>
    <p:extLst>
      <p:ext uri="{BB962C8B-B14F-4D97-AF65-F5344CB8AC3E}">
        <p14:creationId xmlns:p14="http://schemas.microsoft.com/office/powerpoint/2010/main" val="2434371461"/>
      </p:ext>
    </p:extLst>
  </p:cSld>
  <p:clrMapOvr>
    <a:masterClrMapping/>
  </p:clrMapOvr>
  <p:extLst>
    <p:ext uri="{DCECCB84-F9BA-43D5-87BE-67443E8EF086}">
      <p15:sldGuideLst xmlns:p15="http://schemas.microsoft.com/office/powerpoint/2012/main">
        <p15:guide id="1" pos="2706" userDrawn="1">
          <p15:clr>
            <a:srgbClr val="F26B43"/>
          </p15:clr>
        </p15:guide>
        <p15:guide id="3" pos="2525" userDrawn="1">
          <p15:clr>
            <a:srgbClr val="F26B43"/>
          </p15:clr>
        </p15:guide>
        <p15:guide id="5" orient="horz" pos="1729" userDrawn="1">
          <p15:clr>
            <a:srgbClr val="A4A3A4"/>
          </p15:clr>
        </p15:guide>
        <p15:guide id="6" orient="horz" pos="459" userDrawn="1">
          <p15:clr>
            <a:srgbClr val="F26B43"/>
          </p15:clr>
        </p15:guide>
        <p15:guide id="7" orient="horz" pos="3816" userDrawn="1">
          <p15:clr>
            <a:srgbClr val="F26B43"/>
          </p15:clr>
        </p15:guide>
        <p15:guide id="8" pos="6879" userDrawn="1">
          <p15:clr>
            <a:srgbClr val="F26B43"/>
          </p15:clr>
        </p15:guide>
        <p15:guide id="9" pos="52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wo Content">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20" name="Rectangle 19"/>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p:txBody>
          <a:bodyPr/>
          <a:lstStyle/>
          <a:p>
            <a:r>
              <a:rPr lang="en-GB" dirty="0"/>
              <a:t>Click to edit heading title</a:t>
            </a:r>
          </a:p>
        </p:txBody>
      </p:sp>
    </p:spTree>
    <p:extLst>
      <p:ext uri="{BB962C8B-B14F-4D97-AF65-F5344CB8AC3E}">
        <p14:creationId xmlns:p14="http://schemas.microsoft.com/office/powerpoint/2010/main" val="3592896550"/>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wo Contents and Quote">
    <p:spTree>
      <p:nvGrpSpPr>
        <p:cNvPr id="1" name=""/>
        <p:cNvGrpSpPr/>
        <p:nvPr/>
      </p:nvGrpSpPr>
      <p:grpSpPr>
        <a:xfrm>
          <a:off x="0" y="0"/>
          <a:ext cx="0" cy="0"/>
          <a:chOff x="0" y="0"/>
          <a:chExt cx="0" cy="0"/>
        </a:xfrm>
      </p:grpSpPr>
      <p:grpSp>
        <p:nvGrpSpPr>
          <p:cNvPr id="18" name="Group 17"/>
          <p:cNvGrpSpPr/>
          <p:nvPr userDrawn="1"/>
        </p:nvGrpSpPr>
        <p:grpSpPr bwMode="gray">
          <a:xfrm>
            <a:off x="0" y="0"/>
            <a:ext cx="4486184" cy="4736048"/>
            <a:chOff x="0" y="0"/>
            <a:chExt cx="4486184" cy="4736048"/>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53794" t="30941"/>
            <a:stretch/>
          </p:blipFill>
          <p:spPr bwMode="gray">
            <a:xfrm>
              <a:off x="0" y="0"/>
              <a:ext cx="4486184" cy="4736048"/>
            </a:xfrm>
            <a:prstGeom prst="rect">
              <a:avLst/>
            </a:prstGeom>
          </p:spPr>
        </p:pic>
        <p:sp>
          <p:nvSpPr>
            <p:cNvPr id="17" name="Rectangle 16"/>
            <p:cNvSpPr/>
            <p:nvPr userDrawn="1"/>
          </p:nvSpPr>
          <p:spPr bwMode="gray">
            <a:xfrm>
              <a:off x="0" y="0"/>
              <a:ext cx="4486184" cy="473604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7" name="Content Placeholder 6"/>
          <p:cNvSpPr>
            <a:spLocks noGrp="1"/>
          </p:cNvSpPr>
          <p:nvPr>
            <p:ph sz="quarter" idx="12" hasCustomPrompt="1"/>
          </p:nvPr>
        </p:nvSpPr>
        <p:spPr bwMode="gray">
          <a:xfrm>
            <a:off x="839787" y="1557338"/>
            <a:ext cx="4895851"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8" name="Content Placeholder 6"/>
          <p:cNvSpPr>
            <a:spLocks noGrp="1"/>
          </p:cNvSpPr>
          <p:nvPr>
            <p:ph sz="quarter" idx="13" hasCustomPrompt="1"/>
          </p:nvPr>
        </p:nvSpPr>
        <p:spPr bwMode="gray">
          <a:xfrm>
            <a:off x="6024564" y="1557338"/>
            <a:ext cx="4896000" cy="2141999"/>
          </a:xfrm>
        </p:spPr>
        <p:txBody>
          <a:bodyPr/>
          <a:lstStyle/>
          <a:p>
            <a:pPr lvl="0"/>
            <a:r>
              <a:rPr lang="en-US" dirty="0"/>
              <a:t>Click to edit body text</a:t>
            </a:r>
          </a:p>
          <a:p>
            <a:pPr lvl="1"/>
            <a:r>
              <a:rPr lang="en-US" dirty="0"/>
              <a:t>Click to edit heading text</a:t>
            </a:r>
          </a:p>
          <a:p>
            <a:pPr lvl="2"/>
            <a:r>
              <a:rPr lang="en-US" dirty="0"/>
              <a:t>Click to edit subheading text</a:t>
            </a:r>
          </a:p>
        </p:txBody>
      </p:sp>
      <p:sp>
        <p:nvSpPr>
          <p:cNvPr id="10" name="Title 9"/>
          <p:cNvSpPr>
            <a:spLocks noGrp="1"/>
          </p:cNvSpPr>
          <p:nvPr>
            <p:ph type="title" hasCustomPrompt="1"/>
          </p:nvPr>
        </p:nvSpPr>
        <p:spPr bwMode="gray"/>
        <p:txBody>
          <a:bodyPr/>
          <a:lstStyle/>
          <a:p>
            <a:r>
              <a:rPr lang="en-GB" dirty="0"/>
              <a:t>Click to edit heading title</a:t>
            </a:r>
          </a:p>
        </p:txBody>
      </p:sp>
      <p:sp>
        <p:nvSpPr>
          <p:cNvPr id="6" name="Text Placeholder 5"/>
          <p:cNvSpPr>
            <a:spLocks noGrp="1"/>
          </p:cNvSpPr>
          <p:nvPr>
            <p:ph type="body" sz="quarter" idx="14" hasCustomPrompt="1"/>
          </p:nvPr>
        </p:nvSpPr>
        <p:spPr bwMode="gray">
          <a:xfrm>
            <a:off x="6024564" y="3987337"/>
            <a:ext cx="4896000" cy="2070562"/>
          </a:xfrm>
          <a:solidFill>
            <a:schemeClr val="accent2"/>
          </a:solidFill>
          <a:ln w="12700">
            <a:solidFill>
              <a:schemeClr val="accent1"/>
            </a:solidFill>
          </a:ln>
        </p:spPr>
        <p:txBody>
          <a:bodyPr lIns="252000" tIns="216000" rIns="252000" bIns="252000" anchor="t" anchorCtr="0">
            <a:noAutofit/>
          </a:bodyPr>
          <a:lstStyle>
            <a:lvl1pPr>
              <a:spcAft>
                <a:spcPts val="600"/>
              </a:spcAft>
              <a:defRPr sz="1800" baseline="0"/>
            </a:lvl1pPr>
            <a:lvl2pPr>
              <a:spcAft>
                <a:spcPts val="600"/>
              </a:spcAft>
              <a:defRPr sz="1800" baseline="0">
                <a:solidFill>
                  <a:schemeClr val="tx1"/>
                </a:solidFill>
                <a:latin typeface="Calibre Semibold" panose="020B0703030202060203" pitchFamily="34" charset="0"/>
              </a:defRPr>
            </a:lvl2pPr>
            <a:lvl3pPr>
              <a:defRPr sz="1800">
                <a:solidFill>
                  <a:schemeClr val="tx2"/>
                </a:solidFill>
              </a:defRPr>
            </a:lvl3pPr>
            <a:lvl4pPr>
              <a:defRPr sz="1700"/>
            </a:lvl4pPr>
            <a:lvl5pPr>
              <a:defRPr sz="1700"/>
            </a:lvl5pPr>
          </a:lstStyle>
          <a:p>
            <a:pPr lvl="0"/>
            <a:r>
              <a:rPr lang="en-US" dirty="0"/>
              <a:t>Click to edit box body text</a:t>
            </a:r>
          </a:p>
          <a:p>
            <a:pPr lvl="1"/>
            <a:r>
              <a:rPr lang="en-US" dirty="0"/>
              <a:t>Click to edit box heading text</a:t>
            </a:r>
          </a:p>
          <a:p>
            <a:pPr lvl="1"/>
            <a:endParaRPr lang="en-US" dirty="0"/>
          </a:p>
        </p:txBody>
      </p:sp>
    </p:spTree>
    <p:extLst>
      <p:ext uri="{BB962C8B-B14F-4D97-AF65-F5344CB8AC3E}">
        <p14:creationId xmlns:p14="http://schemas.microsoft.com/office/powerpoint/2010/main" val="760863434"/>
      </p:ext>
    </p:extLst>
  </p:cSld>
  <p:clrMapOvr>
    <a:masterClrMapping/>
  </p:clrMapOvr>
  <p:extLst>
    <p:ext uri="{DCECCB84-F9BA-43D5-87BE-67443E8EF086}">
      <p15:sldGuideLst xmlns:p15="http://schemas.microsoft.com/office/powerpoint/2012/main">
        <p15:guide id="1" pos="3795" userDrawn="1">
          <p15:clr>
            <a:srgbClr val="F26B43"/>
          </p15:clr>
        </p15:guide>
        <p15:guide id="2" pos="3613" userDrawn="1">
          <p15:clr>
            <a:srgbClr val="F26B43"/>
          </p15:clr>
        </p15:guide>
        <p15:guide id="3" orient="horz" pos="1026" userDrawn="1">
          <p15:clr>
            <a:srgbClr val="F26B43"/>
          </p15:clr>
        </p15:guide>
        <p15:guide id="4" orient="horz" pos="3816" userDrawn="1">
          <p15:clr>
            <a:srgbClr val="F26B43"/>
          </p15:clr>
        </p15:guide>
        <p15:guide id="5" pos="6879" userDrawn="1">
          <p15:clr>
            <a:srgbClr val="F26B43"/>
          </p15:clr>
        </p15:guide>
        <p15:guide id="6" pos="529"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Image and Content #1">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3" name="Footer Placeholder 2"/>
          <p:cNvSpPr>
            <a:spLocks noGrp="1"/>
          </p:cNvSpPr>
          <p:nvPr>
            <p:ph type="ftr" sz="quarter" idx="10"/>
          </p:nvPr>
        </p:nvSpPr>
        <p:spPr bwMode="gray"/>
        <p:txBody>
          <a:bodyPr/>
          <a:lstStyle/>
          <a:p>
            <a:r>
              <a:rPr lang="en-GB"/>
              <a:t>Document title</a:t>
            </a:r>
            <a:endParaRPr lang="en-GB" dirty="0"/>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1557338"/>
            <a:ext cx="4896000" cy="4500562"/>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526298"/>
          </a:xfrm>
        </p:spPr>
        <p:txBody>
          <a:bodyPr/>
          <a:lstStyle>
            <a:lvl1pPr>
              <a:defRPr/>
            </a:lvl1pPr>
          </a:lstStyle>
          <a:p>
            <a:r>
              <a:rPr lang="en-GB" dirty="0"/>
              <a:t>Click to edit heading title</a:t>
            </a:r>
          </a:p>
        </p:txBody>
      </p:sp>
    </p:spTree>
    <p:extLst>
      <p:ext uri="{BB962C8B-B14F-4D97-AF65-F5344CB8AC3E}">
        <p14:creationId xmlns:p14="http://schemas.microsoft.com/office/powerpoint/2010/main" val="2112979816"/>
      </p:ext>
    </p:extLst>
  </p:cSld>
  <p:clrMapOvr>
    <a:masterClrMapping/>
  </p:clrMapOvr>
  <p:extLst>
    <p:ext uri="{DCECCB84-F9BA-43D5-87BE-67443E8EF086}">
      <p15:sldGuideLst xmlns:p15="http://schemas.microsoft.com/office/powerpoint/2012/main">
        <p15:guide id="1" pos="3795" userDrawn="1">
          <p15:clr>
            <a:srgbClr val="F26B43"/>
          </p15:clr>
        </p15:guide>
        <p15:guide id="3" orient="horz" pos="1026" userDrawn="1">
          <p15:clr>
            <a:srgbClr val="F26B43"/>
          </p15:clr>
        </p15:guide>
        <p15:guide id="4" pos="3364" userDrawn="1">
          <p15:clr>
            <a:srgbClr val="F26B43"/>
          </p15:clr>
        </p15:guide>
        <p15:guide id="5" pos="6879" userDrawn="1">
          <p15:clr>
            <a:srgbClr val="F26B43"/>
          </p15:clr>
        </p15:guide>
        <p15:guide id="6" orient="horz" pos="3816"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 and Content #2">
    <p:spTree>
      <p:nvGrpSpPr>
        <p:cNvPr id="1" name=""/>
        <p:cNvGrpSpPr/>
        <p:nvPr/>
      </p:nvGrpSpPr>
      <p:grpSpPr>
        <a:xfrm>
          <a:off x="0" y="0"/>
          <a:ext cx="0" cy="0"/>
          <a:chOff x="0" y="0"/>
          <a:chExt cx="0" cy="0"/>
        </a:xfrm>
      </p:grpSpPr>
      <p:sp>
        <p:nvSpPr>
          <p:cNvPr id="6" name="Picture Placeholder 5"/>
          <p:cNvSpPr>
            <a:spLocks noGrp="1"/>
          </p:cNvSpPr>
          <p:nvPr>
            <p:ph type="pic" sz="quarter" idx="14" hasCustomPrompt="1"/>
          </p:nvPr>
        </p:nvSpPr>
        <p:spPr bwMode="gray">
          <a:xfrm>
            <a:off x="0" y="0"/>
            <a:ext cx="5340350" cy="6858000"/>
          </a:xfrm>
          <a:noFill/>
          <a:ln>
            <a:noFill/>
          </a:ln>
        </p:spPr>
        <p:txBody>
          <a:bodyPr anchor="ctr"/>
          <a:lstStyle>
            <a:lvl1pPr algn="ctr">
              <a:defRPr baseline="0"/>
            </a:lvl1pPr>
          </a:lstStyle>
          <a:p>
            <a:r>
              <a:rPr lang="en-GB" dirty="0"/>
              <a:t>Click on icon to add a picture</a:t>
            </a:r>
          </a:p>
        </p:txBody>
      </p:sp>
      <p:sp>
        <p:nvSpPr>
          <p:cNvPr id="4" name="Slide Number Placeholder 3"/>
          <p:cNvSpPr>
            <a:spLocks noGrp="1"/>
          </p:cNvSpPr>
          <p:nvPr>
            <p:ph type="sldNum" sz="quarter" idx="11"/>
          </p:nvPr>
        </p:nvSpPr>
        <p:spPr bwMode="gray"/>
        <p:txBody>
          <a:bodyPr/>
          <a:lstStyle/>
          <a:p>
            <a:fld id="{939346A5-94A9-49D9-AEFC-34AF1F7A20E9}" type="slidenum">
              <a:rPr lang="en-GB" smtClean="0"/>
              <a:pPr/>
              <a:t>‹#›</a:t>
            </a:fld>
            <a:endParaRPr lang="en-GB" dirty="0"/>
          </a:p>
        </p:txBody>
      </p:sp>
      <p:sp>
        <p:nvSpPr>
          <p:cNvPr id="8" name="Content Placeholder 6"/>
          <p:cNvSpPr>
            <a:spLocks noGrp="1"/>
          </p:cNvSpPr>
          <p:nvPr>
            <p:ph sz="quarter" idx="13" hasCustomPrompt="1"/>
          </p:nvPr>
        </p:nvSpPr>
        <p:spPr bwMode="gray">
          <a:xfrm>
            <a:off x="6024564" y="2060575"/>
            <a:ext cx="4896000" cy="3997325"/>
          </a:xfrm>
        </p:spPr>
        <p:txBody>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10" name="Title 9"/>
          <p:cNvSpPr>
            <a:spLocks noGrp="1"/>
          </p:cNvSpPr>
          <p:nvPr>
            <p:ph type="title" hasCustomPrompt="1"/>
          </p:nvPr>
        </p:nvSpPr>
        <p:spPr bwMode="gray">
          <a:xfrm>
            <a:off x="6024563" y="682859"/>
            <a:ext cx="4895850" cy="1024896"/>
          </a:xfrm>
        </p:spPr>
        <p:txBody>
          <a:bodyPr/>
          <a:lstStyle>
            <a:lvl1pPr>
              <a:defRPr baseline="0"/>
            </a:lvl1pPr>
          </a:lstStyle>
          <a:p>
            <a:r>
              <a:rPr lang="en-GB" dirty="0"/>
              <a:t>Click to edit heading title, two lines</a:t>
            </a:r>
          </a:p>
        </p:txBody>
      </p:sp>
      <p:sp>
        <p:nvSpPr>
          <p:cNvPr id="2" name="Footer Placeholder 1"/>
          <p:cNvSpPr>
            <a:spLocks noGrp="1"/>
          </p:cNvSpPr>
          <p:nvPr>
            <p:ph type="ftr" sz="quarter" idx="15"/>
          </p:nvPr>
        </p:nvSpPr>
        <p:spPr bwMode="gray"/>
        <p:txBody>
          <a:bodyPr/>
          <a:lstStyle/>
          <a:p>
            <a:r>
              <a:rPr lang="en-GB"/>
              <a:t>Document title</a:t>
            </a:r>
            <a:endParaRPr lang="en-GB" dirty="0"/>
          </a:p>
        </p:txBody>
      </p:sp>
    </p:spTree>
    <p:extLst>
      <p:ext uri="{BB962C8B-B14F-4D97-AF65-F5344CB8AC3E}">
        <p14:creationId xmlns:p14="http://schemas.microsoft.com/office/powerpoint/2010/main" val="2180918275"/>
      </p:ext>
    </p:extLst>
  </p:cSld>
  <p:clrMapOvr>
    <a:masterClrMapping/>
  </p:clrMapOvr>
  <p:extLst>
    <p:ext uri="{DCECCB84-F9BA-43D5-87BE-67443E8EF086}">
      <p15:sldGuideLst xmlns:p15="http://schemas.microsoft.com/office/powerpoint/2012/main">
        <p15:guide id="1" pos="3795" userDrawn="1">
          <p15:clr>
            <a:srgbClr val="F26B43"/>
          </p15:clr>
        </p15:guide>
        <p15:guide id="2" pos="6879" userDrawn="1">
          <p15:clr>
            <a:srgbClr val="F26B43"/>
          </p15:clr>
        </p15:guide>
        <p15:guide id="3" orient="horz" pos="1298" userDrawn="1">
          <p15:clr>
            <a:srgbClr val="F26B43"/>
          </p15:clr>
        </p15:guide>
        <p15:guide id="4" pos="3364" userDrawn="1">
          <p15:clr>
            <a:srgbClr val="F26B43"/>
          </p15:clr>
        </p15:guide>
        <p15:guide id="5" orient="horz" pos="3816"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ull Out Box and Image">
    <p:spTree>
      <p:nvGrpSpPr>
        <p:cNvPr id="1" name=""/>
        <p:cNvGrpSpPr/>
        <p:nvPr/>
      </p:nvGrpSpPr>
      <p:grpSpPr>
        <a:xfrm>
          <a:off x="0" y="0"/>
          <a:ext cx="0" cy="0"/>
          <a:chOff x="0" y="0"/>
          <a:chExt cx="0" cy="0"/>
        </a:xfrm>
      </p:grpSpPr>
      <p:sp>
        <p:nvSpPr>
          <p:cNvPr id="33" name="Freeform 32"/>
          <p:cNvSpPr/>
          <p:nvPr userDrawn="1"/>
        </p:nvSpPr>
        <p:spPr bwMode="gray">
          <a:xfrm rot="5400000">
            <a:off x="839025" y="735201"/>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p:nvPr userDrawn="1"/>
        </p:nvSpPr>
        <p:spPr bwMode="gray">
          <a:xfrm rot="16200000">
            <a:off x="5190050" y="5546289"/>
            <a:ext cx="540000" cy="540000"/>
          </a:xfrm>
          <a:custGeom>
            <a:avLst/>
            <a:gdLst>
              <a:gd name="connsiteX0" fmla="*/ 0 w 540000"/>
              <a:gd name="connsiteY0" fmla="*/ 540000 h 540000"/>
              <a:gd name="connsiteX1" fmla="*/ 0 w 540000"/>
              <a:gd name="connsiteY1" fmla="*/ 522000 h 540000"/>
              <a:gd name="connsiteX2" fmla="*/ 0 w 540000"/>
              <a:gd name="connsiteY2" fmla="*/ 0 h 540000"/>
              <a:gd name="connsiteX3" fmla="*/ 18000 w 540000"/>
              <a:gd name="connsiteY3" fmla="*/ 0 h 540000"/>
              <a:gd name="connsiteX4" fmla="*/ 18000 w 540000"/>
              <a:gd name="connsiteY4" fmla="*/ 522000 h 540000"/>
              <a:gd name="connsiteX5" fmla="*/ 540000 w 540000"/>
              <a:gd name="connsiteY5" fmla="*/ 522000 h 540000"/>
              <a:gd name="connsiteX6" fmla="*/ 540000 w 540000"/>
              <a:gd name="connsiteY6" fmla="*/ 540000 h 540000"/>
              <a:gd name="connsiteX7" fmla="*/ 18000 w 540000"/>
              <a:gd name="connsiteY7" fmla="*/ 54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000" h="540000">
                <a:moveTo>
                  <a:pt x="0" y="540000"/>
                </a:moveTo>
                <a:lnTo>
                  <a:pt x="0" y="522000"/>
                </a:lnTo>
                <a:lnTo>
                  <a:pt x="0" y="0"/>
                </a:lnTo>
                <a:lnTo>
                  <a:pt x="18000" y="0"/>
                </a:lnTo>
                <a:lnTo>
                  <a:pt x="18000" y="522000"/>
                </a:lnTo>
                <a:lnTo>
                  <a:pt x="540000" y="522000"/>
                </a:lnTo>
                <a:lnTo>
                  <a:pt x="540000" y="540000"/>
                </a:lnTo>
                <a:lnTo>
                  <a:pt x="18000" y="540000"/>
                </a:lnTo>
                <a:close/>
              </a:path>
            </a:pathLst>
          </a:custGeom>
          <a:ln w="19050"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cture Placeholder 31"/>
          <p:cNvSpPr>
            <a:spLocks noGrp="1"/>
          </p:cNvSpPr>
          <p:nvPr>
            <p:ph type="pic" sz="quarter" idx="12" hasCustomPrompt="1"/>
          </p:nvPr>
        </p:nvSpPr>
        <p:spPr bwMode="gray">
          <a:xfrm>
            <a:off x="0" y="1"/>
            <a:ext cx="12192000" cy="6858000"/>
          </a:xfrm>
          <a:custGeom>
            <a:avLst/>
            <a:gdLst>
              <a:gd name="connsiteX0" fmla="*/ 5712050 w 12192000"/>
              <a:gd name="connsiteY0" fmla="*/ 5546288 h 6858000"/>
              <a:gd name="connsiteX1" fmla="*/ 5712050 w 12192000"/>
              <a:gd name="connsiteY1" fmla="*/ 6068288 h 6858000"/>
              <a:gd name="connsiteX2" fmla="*/ 5190050 w 12192000"/>
              <a:gd name="connsiteY2" fmla="*/ 6068288 h 6858000"/>
              <a:gd name="connsiteX3" fmla="*/ 5190050 w 12192000"/>
              <a:gd name="connsiteY3" fmla="*/ 6086288 h 6858000"/>
              <a:gd name="connsiteX4" fmla="*/ 5712050 w 12192000"/>
              <a:gd name="connsiteY4" fmla="*/ 6086288 h 6858000"/>
              <a:gd name="connsiteX5" fmla="*/ 5730050 w 12192000"/>
              <a:gd name="connsiteY5" fmla="*/ 6086288 h 6858000"/>
              <a:gd name="connsiteX6" fmla="*/ 5730050 w 12192000"/>
              <a:gd name="connsiteY6" fmla="*/ 6068288 h 6858000"/>
              <a:gd name="connsiteX7" fmla="*/ 5730050 w 12192000"/>
              <a:gd name="connsiteY7" fmla="*/ 5546288 h 6858000"/>
              <a:gd name="connsiteX8" fmla="*/ 839025 w 12192000"/>
              <a:gd name="connsiteY8" fmla="*/ 735200 h 6858000"/>
              <a:gd name="connsiteX9" fmla="*/ 839025 w 12192000"/>
              <a:gd name="connsiteY9" fmla="*/ 753200 h 6858000"/>
              <a:gd name="connsiteX10" fmla="*/ 839025 w 12192000"/>
              <a:gd name="connsiteY10" fmla="*/ 1275200 h 6858000"/>
              <a:gd name="connsiteX11" fmla="*/ 857025 w 12192000"/>
              <a:gd name="connsiteY11" fmla="*/ 1275200 h 6858000"/>
              <a:gd name="connsiteX12" fmla="*/ 857025 w 12192000"/>
              <a:gd name="connsiteY12" fmla="*/ 753200 h 6858000"/>
              <a:gd name="connsiteX13" fmla="*/ 1379025 w 12192000"/>
              <a:gd name="connsiteY13" fmla="*/ 753200 h 6858000"/>
              <a:gd name="connsiteX14" fmla="*/ 1379025 w 12192000"/>
              <a:gd name="connsiteY14" fmla="*/ 735200 h 6858000"/>
              <a:gd name="connsiteX15" fmla="*/ 857025 w 12192000"/>
              <a:gd name="connsiteY15" fmla="*/ 735200 h 6858000"/>
              <a:gd name="connsiteX16" fmla="*/ 0 w 12192000"/>
              <a:gd name="connsiteY16" fmla="*/ 0 h 6858000"/>
              <a:gd name="connsiteX17" fmla="*/ 12192000 w 12192000"/>
              <a:gd name="connsiteY17" fmla="*/ 0 h 6858000"/>
              <a:gd name="connsiteX18" fmla="*/ 12192000 w 12192000"/>
              <a:gd name="connsiteY18" fmla="*/ 6858000 h 6858000"/>
              <a:gd name="connsiteX19" fmla="*/ 0 w 12192000"/>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5712050" y="5546288"/>
                </a:moveTo>
                <a:lnTo>
                  <a:pt x="5712050" y="6068288"/>
                </a:lnTo>
                <a:lnTo>
                  <a:pt x="5190050" y="6068288"/>
                </a:lnTo>
                <a:lnTo>
                  <a:pt x="5190050" y="6086288"/>
                </a:lnTo>
                <a:lnTo>
                  <a:pt x="5712050" y="6086288"/>
                </a:lnTo>
                <a:lnTo>
                  <a:pt x="5730050" y="6086288"/>
                </a:lnTo>
                <a:lnTo>
                  <a:pt x="5730050" y="6068288"/>
                </a:lnTo>
                <a:lnTo>
                  <a:pt x="5730050" y="5546288"/>
                </a:lnTo>
                <a:close/>
                <a:moveTo>
                  <a:pt x="839025" y="735200"/>
                </a:moveTo>
                <a:lnTo>
                  <a:pt x="839025" y="753200"/>
                </a:lnTo>
                <a:lnTo>
                  <a:pt x="839025" y="1275200"/>
                </a:lnTo>
                <a:lnTo>
                  <a:pt x="857025" y="1275200"/>
                </a:lnTo>
                <a:lnTo>
                  <a:pt x="857025" y="753200"/>
                </a:lnTo>
                <a:lnTo>
                  <a:pt x="1379025" y="753200"/>
                </a:lnTo>
                <a:lnTo>
                  <a:pt x="1379025" y="735200"/>
                </a:lnTo>
                <a:lnTo>
                  <a:pt x="857025" y="735200"/>
                </a:lnTo>
                <a:close/>
                <a:moveTo>
                  <a:pt x="0" y="0"/>
                </a:moveTo>
                <a:lnTo>
                  <a:pt x="12192000" y="0"/>
                </a:lnTo>
                <a:lnTo>
                  <a:pt x="12192000" y="6858000"/>
                </a:lnTo>
                <a:lnTo>
                  <a:pt x="0" y="6858000"/>
                </a:lnTo>
                <a:close/>
              </a:path>
            </a:pathLst>
          </a:custGeom>
          <a:ln>
            <a:noFill/>
          </a:ln>
        </p:spPr>
        <p:txBody>
          <a:bodyPr wrap="square" rIns="1260000" anchor="ctr">
            <a:noAutofit/>
          </a:bodyPr>
          <a:lstStyle>
            <a:lvl1pPr algn="r">
              <a:defRPr baseline="0"/>
            </a:lvl1pPr>
          </a:lstStyle>
          <a:p>
            <a:r>
              <a:rPr lang="en-GB" dirty="0"/>
              <a:t>Click on icon to add a picture</a:t>
            </a:r>
          </a:p>
        </p:txBody>
      </p:sp>
      <p:sp>
        <p:nvSpPr>
          <p:cNvPr id="9" name="Text Placeholder 8"/>
          <p:cNvSpPr>
            <a:spLocks noGrp="1"/>
          </p:cNvSpPr>
          <p:nvPr>
            <p:ph type="body" sz="quarter" idx="13"/>
          </p:nvPr>
        </p:nvSpPr>
        <p:spPr bwMode="gray">
          <a:xfrm>
            <a:off x="1120775" y="1016000"/>
            <a:ext cx="4340225" cy="4789488"/>
          </a:xfrm>
          <a:solidFill>
            <a:schemeClr val="bg1"/>
          </a:solidFill>
        </p:spPr>
        <p:txBody>
          <a:bodyPr lIns="468000" tIns="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8"/>
          <p:cNvSpPr>
            <a:spLocks noGrp="1"/>
          </p:cNvSpPr>
          <p:nvPr>
            <p:ph type="body" sz="quarter" idx="14" hasCustomPrompt="1"/>
          </p:nvPr>
        </p:nvSpPr>
        <p:spPr bwMode="gray">
          <a:xfrm>
            <a:off x="1120775" y="1016000"/>
            <a:ext cx="4340225" cy="4789488"/>
          </a:xfrm>
          <a:solidFill>
            <a:schemeClr val="bg1"/>
          </a:solidFill>
        </p:spPr>
        <p:txBody>
          <a:bodyPr lIns="468000" tIns="324000" rIns="468000" bIns="324000"/>
          <a:lstStyle>
            <a:lvl1pPr>
              <a:defRPr baseline="0"/>
            </a:lvl1pPr>
            <a:lvl2pPr>
              <a:defRPr baseline="0"/>
            </a:lvl2pPr>
            <a:lvl3pPr>
              <a:defRPr baseline="0"/>
            </a:lvl3pPr>
            <a:lvl4pPr>
              <a:defRPr baseline="0"/>
            </a:lvl4pPr>
            <a:lvl5pPr>
              <a:defRPr baseline="0"/>
            </a:lvl5pPr>
          </a:lstStyle>
          <a:p>
            <a:pPr lvl="0"/>
            <a:r>
              <a:rPr lang="en-US" dirty="0"/>
              <a:t>Click to edit pull out box body text</a:t>
            </a:r>
          </a:p>
          <a:p>
            <a:pPr lvl="1"/>
            <a:r>
              <a:rPr lang="en-US" dirty="0"/>
              <a:t>Click to edit pull out box heading text</a:t>
            </a:r>
          </a:p>
          <a:p>
            <a:pPr lvl="2"/>
            <a:r>
              <a:rPr lang="en-US" dirty="0"/>
              <a:t>Click to edit pull out box subheading</a:t>
            </a:r>
          </a:p>
          <a:p>
            <a:pPr lvl="3"/>
            <a:r>
              <a:rPr lang="en-US" dirty="0"/>
              <a:t>Bullet list one</a:t>
            </a:r>
          </a:p>
          <a:p>
            <a:pPr lvl="4"/>
            <a:r>
              <a:rPr lang="en-US" dirty="0"/>
              <a:t>Bullet list two</a:t>
            </a:r>
            <a:endParaRPr lang="en-GB" dirty="0"/>
          </a:p>
        </p:txBody>
      </p:sp>
    </p:spTree>
    <p:extLst>
      <p:ext uri="{BB962C8B-B14F-4D97-AF65-F5344CB8AC3E}">
        <p14:creationId xmlns:p14="http://schemas.microsoft.com/office/powerpoint/2010/main" val="2401766199"/>
      </p:ext>
    </p:extLst>
  </p:cSld>
  <p:clrMapOvr>
    <a:masterClrMapping/>
  </p:clrMapOvr>
  <p:extLst>
    <p:ext uri="{DCECCB84-F9BA-43D5-87BE-67443E8EF086}">
      <p15:sldGuideLst xmlns:p15="http://schemas.microsoft.com/office/powerpoint/2012/main">
        <p15:guide id="1" orient="horz" pos="3657" userDrawn="1">
          <p15:clr>
            <a:srgbClr val="F26B43"/>
          </p15:clr>
        </p15:guide>
        <p15:guide id="2" orient="horz" pos="640" userDrawn="1">
          <p15:clr>
            <a:srgbClr val="F26B43"/>
          </p15:clr>
        </p15:guide>
        <p15:guide id="3" pos="710" userDrawn="1">
          <p15:clr>
            <a:srgbClr val="F26B43"/>
          </p15:clr>
        </p15:guide>
        <p15:guide id="4" pos="3432" userDrawn="1">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2" cstate="hqprint">
            <a:extLst>
              <a:ext uri="{28A0092B-C50C-407E-A947-70E740481C1C}">
                <a14:useLocalDpi xmlns:a14="http://schemas.microsoft.com/office/drawing/2010/main"/>
              </a:ext>
            </a:extLst>
          </a:blip>
          <a:srcRect l="19963" t="19963" r="19963" b="19963"/>
          <a:stretch/>
        </p:blipFill>
        <p:spPr bwMode="gray">
          <a:xfrm>
            <a:off x="11388725" y="721505"/>
            <a:ext cx="468002" cy="468000"/>
          </a:xfrm>
          <a:prstGeom prst="ellipse">
            <a:avLst/>
          </a:prstGeom>
        </p:spPr>
      </p:pic>
      <p:sp>
        <p:nvSpPr>
          <p:cNvPr id="2" name="Title Placeholder 1"/>
          <p:cNvSpPr>
            <a:spLocks noGrp="1"/>
          </p:cNvSpPr>
          <p:nvPr>
            <p:ph type="title"/>
          </p:nvPr>
        </p:nvSpPr>
        <p:spPr bwMode="gray">
          <a:xfrm>
            <a:off x="839788" y="682859"/>
            <a:ext cx="10080625" cy="526298"/>
          </a:xfrm>
          <a:prstGeom prst="rect">
            <a:avLst/>
          </a:prstGeom>
        </p:spPr>
        <p:txBody>
          <a:bodyPr vert="horz" wrap="square" lIns="0" tIns="0" rIns="0" bIns="0" rtlCol="0" anchor="t" anchorCtr="0">
            <a:spAutoFit/>
          </a:bodyPr>
          <a:lstStyle/>
          <a:p>
            <a:r>
              <a:rPr lang="en-US" dirty="0"/>
              <a:t>Click to edit heading title</a:t>
            </a:r>
            <a:endParaRPr lang="en-GB" dirty="0"/>
          </a:p>
        </p:txBody>
      </p:sp>
      <p:sp>
        <p:nvSpPr>
          <p:cNvPr id="3" name="Text Placeholder 2"/>
          <p:cNvSpPr>
            <a:spLocks noGrp="1"/>
          </p:cNvSpPr>
          <p:nvPr>
            <p:ph type="body" idx="1"/>
          </p:nvPr>
        </p:nvSpPr>
        <p:spPr bwMode="gray">
          <a:xfrm>
            <a:off x="839788" y="1557338"/>
            <a:ext cx="10080000" cy="4500562"/>
          </a:xfrm>
          <a:prstGeom prst="rect">
            <a:avLst/>
          </a:prstGeom>
        </p:spPr>
        <p:txBody>
          <a:bodyPr vert="horz" lIns="0" tIns="0" rIns="0" bIns="0" rtlCol="0">
            <a:noAutofit/>
          </a:bodyPr>
          <a:lstStyle/>
          <a:p>
            <a:pPr lvl="0"/>
            <a:r>
              <a:rPr lang="en-US" dirty="0"/>
              <a:t>Click to edit body text</a:t>
            </a:r>
          </a:p>
          <a:p>
            <a:pPr lvl="1"/>
            <a:r>
              <a:rPr lang="en-US" dirty="0"/>
              <a:t>Click to edit heading text</a:t>
            </a:r>
          </a:p>
          <a:p>
            <a:pPr lvl="2"/>
            <a:r>
              <a:rPr lang="en-US" dirty="0"/>
              <a:t>Click to edit subheading text</a:t>
            </a:r>
          </a:p>
          <a:p>
            <a:pPr lvl="3"/>
            <a:r>
              <a:rPr lang="en-US" dirty="0"/>
              <a:t>Bullet level one</a:t>
            </a:r>
          </a:p>
          <a:p>
            <a:pPr lvl="4"/>
            <a:r>
              <a:rPr lang="en-US" dirty="0"/>
              <a:t>Bullet level two</a:t>
            </a:r>
          </a:p>
          <a:p>
            <a:pPr lvl="5"/>
            <a:r>
              <a:rPr lang="en-US" dirty="0"/>
              <a:t>Bullet level three</a:t>
            </a:r>
          </a:p>
          <a:p>
            <a:pPr lvl="6"/>
            <a:r>
              <a:rPr lang="en-US" dirty="0"/>
              <a:t>Number bullet level one</a:t>
            </a:r>
            <a:endParaRPr lang="en-GB" dirty="0"/>
          </a:p>
        </p:txBody>
      </p:sp>
      <p:sp>
        <p:nvSpPr>
          <p:cNvPr id="5" name="Footer Placeholder 4"/>
          <p:cNvSpPr>
            <a:spLocks noGrp="1"/>
          </p:cNvSpPr>
          <p:nvPr>
            <p:ph type="ftr" sz="quarter" idx="3"/>
          </p:nvPr>
        </p:nvSpPr>
        <p:spPr bwMode="gray">
          <a:xfrm rot="16200000">
            <a:off x="10084629" y="4334676"/>
            <a:ext cx="3081320" cy="365125"/>
          </a:xfrm>
          <a:prstGeom prst="rect">
            <a:avLst/>
          </a:prstGeom>
        </p:spPr>
        <p:txBody>
          <a:bodyPr vert="horz" lIns="0" tIns="0" rIns="0" bIns="0" rtlCol="0" anchor="ctr"/>
          <a:lstStyle>
            <a:lvl1pPr algn="r">
              <a:defRPr sz="1250" spc="20" baseline="0">
                <a:solidFill>
                  <a:schemeClr val="tx2"/>
                </a:solidFill>
              </a:defRPr>
            </a:lvl1pPr>
          </a:lstStyle>
          <a:p>
            <a:r>
              <a:rPr lang="en-GB" dirty="0"/>
              <a:t>Document title</a:t>
            </a:r>
          </a:p>
        </p:txBody>
      </p:sp>
      <p:sp>
        <p:nvSpPr>
          <p:cNvPr id="6" name="Slide Number Placeholder 5"/>
          <p:cNvSpPr>
            <a:spLocks noGrp="1"/>
          </p:cNvSpPr>
          <p:nvPr>
            <p:ph type="sldNum" sz="quarter" idx="4"/>
          </p:nvPr>
        </p:nvSpPr>
        <p:spPr bwMode="gray">
          <a:xfrm>
            <a:off x="11445288" y="775505"/>
            <a:ext cx="360000" cy="360000"/>
          </a:xfrm>
          <a:prstGeom prst="rect">
            <a:avLst/>
          </a:prstGeom>
        </p:spPr>
        <p:txBody>
          <a:bodyPr vert="horz" wrap="none" lIns="0" tIns="0" rIns="0" bIns="0" rtlCol="0" anchor="ctr"/>
          <a:lstStyle>
            <a:lvl1pPr algn="ctr">
              <a:defRPr sz="1800">
                <a:solidFill>
                  <a:schemeClr val="tx2"/>
                </a:solidFill>
                <a:latin typeface="Calibre Semibold" panose="020B0703030202060203" pitchFamily="34" charset="0"/>
              </a:defRPr>
            </a:lvl1pPr>
          </a:lstStyle>
          <a:p>
            <a:fld id="{939346A5-94A9-49D9-AEFC-34AF1F7A20E9}" type="slidenum">
              <a:rPr lang="en-GB" smtClean="0"/>
              <a:pPr/>
              <a:t>‹#›</a:t>
            </a:fld>
            <a:endParaRPr lang="en-GB" dirty="0"/>
          </a:p>
        </p:txBody>
      </p:sp>
      <p:sp>
        <p:nvSpPr>
          <p:cNvPr id="12" name="Footer Placeholder 4"/>
          <p:cNvSpPr txBox="1">
            <a:spLocks/>
          </p:cNvSpPr>
          <p:nvPr userDrawn="1"/>
        </p:nvSpPr>
        <p:spPr bwMode="gray">
          <a:xfrm rot="16200000">
            <a:off x="10869290" y="1986311"/>
            <a:ext cx="1512000" cy="365125"/>
          </a:xfrm>
          <a:prstGeom prst="rect">
            <a:avLst/>
          </a:prstGeom>
        </p:spPr>
        <p:txBody>
          <a:bodyPr vert="horz" wrap="none" lIns="0" tIns="0" rIns="0" bIns="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250" cap="all" spc="70" baseline="0" dirty="0">
                <a:solidFill>
                  <a:schemeClr val="accent1"/>
                </a:solidFill>
                <a:latin typeface="Calibre Semibold" panose="020B0703030202060203" pitchFamily="34" charset="0"/>
              </a:rPr>
              <a:t>  </a:t>
            </a:r>
            <a:r>
              <a:rPr lang="en-GB" sz="1250" cap="all" spc="70" baseline="0" dirty="0">
                <a:solidFill>
                  <a:schemeClr val="accent1"/>
                </a:solidFill>
                <a:latin typeface="+mn-lt"/>
              </a:rPr>
              <a:t>| </a:t>
            </a:r>
            <a:r>
              <a:rPr lang="en-GB" sz="1250" cap="all" spc="70" baseline="0" dirty="0">
                <a:solidFill>
                  <a:schemeClr val="tx2"/>
                </a:solidFill>
                <a:latin typeface="Calibre Semibold" panose="020B0703030202060203" pitchFamily="34" charset="0"/>
              </a:rPr>
              <a:t> </a:t>
            </a:r>
            <a:r>
              <a:rPr lang="en-GB" sz="1250" cap="all" spc="70" dirty="0">
                <a:solidFill>
                  <a:schemeClr val="tx2"/>
                </a:solidFill>
                <a:latin typeface="Calibre Semibold" panose="020B0703030202060203" pitchFamily="34" charset="0"/>
              </a:rPr>
              <a:t>London</a:t>
            </a:r>
            <a:r>
              <a:rPr lang="en-GB" sz="1250" cap="all" spc="70" baseline="0" dirty="0">
                <a:solidFill>
                  <a:schemeClr val="tx2"/>
                </a:solidFill>
                <a:latin typeface="Calibre Semibold" panose="020B0703030202060203" pitchFamily="34" charset="0"/>
              </a:rPr>
              <a:t> Funders</a:t>
            </a:r>
            <a:endParaRPr lang="en-GB" sz="1250" cap="all" spc="70" dirty="0">
              <a:solidFill>
                <a:schemeClr val="tx2"/>
              </a:solidFill>
              <a:latin typeface="Calibre Semibold" panose="020B0703030202060203" pitchFamily="34" charset="0"/>
            </a:endParaRPr>
          </a:p>
        </p:txBody>
      </p:sp>
    </p:spTree>
    <p:extLst>
      <p:ext uri="{BB962C8B-B14F-4D97-AF65-F5344CB8AC3E}">
        <p14:creationId xmlns:p14="http://schemas.microsoft.com/office/powerpoint/2010/main" val="3385969233"/>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1" r:id="rId3"/>
    <p:sldLayoutId id="2147483652" r:id="rId4"/>
    <p:sldLayoutId id="2147483650" r:id="rId5"/>
    <p:sldLayoutId id="2147483653" r:id="rId6"/>
    <p:sldLayoutId id="2147483654" r:id="rId7"/>
    <p:sldLayoutId id="2147483655" r:id="rId8"/>
    <p:sldLayoutId id="2147483656" r:id="rId9"/>
    <p:sldLayoutId id="2147483657" r:id="rId10"/>
  </p:sldLayoutIdLst>
  <p:hf hdr="0" dt="0"/>
  <p:txStyles>
    <p:titleStyle>
      <a:lvl1pPr algn="l" defTabSz="914400" rtl="0" eaLnBrk="1" latinLnBrk="0" hangingPunct="1">
        <a:lnSpc>
          <a:spcPct val="90000"/>
        </a:lnSpc>
        <a:spcBef>
          <a:spcPct val="0"/>
        </a:spcBef>
        <a:buNone/>
        <a:defRPr sz="3700" kern="1200">
          <a:solidFill>
            <a:schemeClr val="tx2"/>
          </a:solidFill>
          <a:latin typeface="+mj-lt"/>
          <a:ea typeface="+mj-ea"/>
          <a:cs typeface="+mj-cs"/>
        </a:defRPr>
      </a:lvl1pPr>
    </p:titleStyle>
    <p:bodyStyle>
      <a:lvl1pPr marL="0" indent="0" algn="l" defTabSz="914400" rtl="0" eaLnBrk="1" latinLnBrk="0" hangingPunct="1">
        <a:lnSpc>
          <a:spcPct val="114000"/>
        </a:lnSpc>
        <a:spcBef>
          <a:spcPts val="0"/>
        </a:spcBef>
        <a:spcAft>
          <a:spcPts val="1800"/>
        </a:spcAft>
        <a:buFont typeface="Arial" panose="020B0604020202020204" pitchFamily="34" charset="0"/>
        <a:buNone/>
        <a:defRPr sz="2000" kern="1200">
          <a:solidFill>
            <a:schemeClr val="tx1"/>
          </a:solidFill>
          <a:latin typeface="+mn-lt"/>
          <a:ea typeface="+mn-ea"/>
          <a:cs typeface="+mn-cs"/>
        </a:defRPr>
      </a:lvl1pPr>
      <a:lvl2pPr marL="0" indent="0" algn="l" defTabSz="914400" rtl="0" eaLnBrk="1" latinLnBrk="0" hangingPunct="1">
        <a:lnSpc>
          <a:spcPct val="110000"/>
        </a:lnSpc>
        <a:spcBef>
          <a:spcPts val="0"/>
        </a:spcBef>
        <a:spcAft>
          <a:spcPts val="1200"/>
        </a:spcAft>
        <a:buFont typeface="Arial" panose="020B0604020202020204" pitchFamily="34" charset="0"/>
        <a:buNone/>
        <a:defRPr sz="2400" b="0" kern="1200" baseline="0">
          <a:solidFill>
            <a:schemeClr val="tx2"/>
          </a:solidFill>
          <a:latin typeface="+mj-lt"/>
          <a:ea typeface="+mn-ea"/>
          <a:cs typeface="+mn-cs"/>
        </a:defRPr>
      </a:lvl2pPr>
      <a:lvl3pPr marL="0" indent="0" algn="l" defTabSz="914400" rtl="0" eaLnBrk="1" latinLnBrk="0" hangingPunct="1">
        <a:lnSpc>
          <a:spcPct val="114000"/>
        </a:lnSpc>
        <a:spcBef>
          <a:spcPts val="600"/>
        </a:spcBef>
        <a:spcAft>
          <a:spcPts val="1200"/>
        </a:spcAft>
        <a:buClr>
          <a:schemeClr val="tx2"/>
        </a:buClr>
        <a:buFont typeface="Calibri" panose="020F0502020204030204" pitchFamily="34" charset="0"/>
        <a:buNone/>
        <a:defRPr sz="2100" b="0" kern="1200">
          <a:solidFill>
            <a:schemeClr val="tx1"/>
          </a:solidFill>
          <a:latin typeface="Calibre Semibold" panose="020B0703030202060203" pitchFamily="34" charset="0"/>
          <a:ea typeface="+mn-ea"/>
          <a:cs typeface="+mn-cs"/>
        </a:defRPr>
      </a:lvl3pPr>
      <a:lvl4pPr marL="36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4pPr>
      <a:lvl5pPr marL="72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b="0" kern="1200">
          <a:solidFill>
            <a:schemeClr val="tx1"/>
          </a:solidFill>
          <a:latin typeface="+mn-lt"/>
          <a:ea typeface="+mn-ea"/>
          <a:cs typeface="+mn-cs"/>
        </a:defRPr>
      </a:lvl5pPr>
      <a:lvl6pPr marL="1080000" indent="-360000" algn="l" defTabSz="914400" rtl="0" eaLnBrk="1" latinLnBrk="0" hangingPunct="1">
        <a:lnSpc>
          <a:spcPct val="114000"/>
        </a:lnSpc>
        <a:spcBef>
          <a:spcPts val="0"/>
        </a:spcBef>
        <a:spcAft>
          <a:spcPts val="1800"/>
        </a:spcAft>
        <a:buClr>
          <a:schemeClr val="tx2"/>
        </a:buClr>
        <a:buFont typeface="Calibri" panose="020F0502020204030204" pitchFamily="34" charset="0"/>
        <a:buChar char="—"/>
        <a:defRPr sz="2000" kern="1200">
          <a:solidFill>
            <a:schemeClr val="tx1"/>
          </a:solidFill>
          <a:latin typeface="+mn-lt"/>
          <a:ea typeface="+mn-ea"/>
          <a:cs typeface="+mn-cs"/>
        </a:defRPr>
      </a:lvl6pPr>
      <a:lvl7pPr marL="360000" indent="-360000" algn="l" defTabSz="914400" rtl="0" eaLnBrk="1" latinLnBrk="0" hangingPunct="1">
        <a:lnSpc>
          <a:spcPct val="114000"/>
        </a:lnSpc>
        <a:spcBef>
          <a:spcPts val="0"/>
        </a:spcBef>
        <a:spcAft>
          <a:spcPts val="1800"/>
        </a:spcAft>
        <a:buClr>
          <a:schemeClr val="tx2"/>
        </a:buClr>
        <a:buFont typeface="+mj-lt"/>
        <a:buAutoNum type="arabicPeriod"/>
        <a:defRPr sz="18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47738" y="1830388"/>
            <a:ext cx="5076825" cy="3046988"/>
          </a:xfrm>
        </p:spPr>
        <p:txBody>
          <a:bodyPr/>
          <a:lstStyle/>
          <a:p>
            <a:r>
              <a:rPr lang="en-US" dirty="0">
                <a:solidFill>
                  <a:schemeClr val="bg1"/>
                </a:solidFill>
              </a:rPr>
              <a:t>Exploring Funding for Disabled People and Disabled Peoples’ Organisations</a:t>
            </a:r>
            <a:br>
              <a:rPr lang="en-GB" dirty="0">
                <a:solidFill>
                  <a:schemeClr val="bg1"/>
                </a:solidFill>
              </a:rPr>
            </a:br>
            <a:endParaRPr lang="en-GB" dirty="0"/>
          </a:p>
        </p:txBody>
      </p:sp>
      <p:sp>
        <p:nvSpPr>
          <p:cNvPr id="6" name="Text Placeholder 5"/>
          <p:cNvSpPr>
            <a:spLocks noGrp="1"/>
          </p:cNvSpPr>
          <p:nvPr>
            <p:ph type="body" sz="quarter" idx="12"/>
          </p:nvPr>
        </p:nvSpPr>
        <p:spPr/>
        <p:txBody>
          <a:bodyPr/>
          <a:lstStyle/>
          <a:p>
            <a:r>
              <a:rPr lang="en-GB"/>
              <a:t>londonfunders.org.uk</a:t>
            </a:r>
            <a:endParaRPr lang="en-GB" dirty="0"/>
          </a:p>
        </p:txBody>
      </p:sp>
      <p:sp>
        <p:nvSpPr>
          <p:cNvPr id="7" name="Text Placeholder 6"/>
          <p:cNvSpPr>
            <a:spLocks noGrp="1"/>
          </p:cNvSpPr>
          <p:nvPr>
            <p:ph type="body" sz="quarter" idx="13"/>
          </p:nvPr>
        </p:nvSpPr>
        <p:spPr>
          <a:xfrm>
            <a:off x="947325" y="4457700"/>
            <a:ext cx="5076825" cy="1295400"/>
          </a:xfrm>
        </p:spPr>
        <p:txBody>
          <a:bodyPr/>
          <a:lstStyle/>
          <a:p>
            <a:r>
              <a:rPr lang="en-US" sz="2800" dirty="0">
                <a:solidFill>
                  <a:schemeClr val="bg1"/>
                </a:solidFill>
              </a:rPr>
              <a:t>Results from the London Funders Survey</a:t>
            </a:r>
            <a:endParaRPr lang="en-GB" dirty="0"/>
          </a:p>
        </p:txBody>
      </p:sp>
      <p:sp>
        <p:nvSpPr>
          <p:cNvPr id="8" name="Text Placeholder 7"/>
          <p:cNvSpPr>
            <a:spLocks noGrp="1"/>
          </p:cNvSpPr>
          <p:nvPr>
            <p:ph type="body" sz="quarter" idx="14"/>
          </p:nvPr>
        </p:nvSpPr>
        <p:spPr/>
        <p:txBody>
          <a:bodyPr/>
          <a:lstStyle/>
          <a:p>
            <a:r>
              <a:rPr lang="en-GB" dirty="0"/>
              <a:t>July 2022</a:t>
            </a:r>
          </a:p>
        </p:txBody>
      </p:sp>
    </p:spTree>
    <p:extLst>
      <p:ext uri="{BB962C8B-B14F-4D97-AF65-F5344CB8AC3E}">
        <p14:creationId xmlns:p14="http://schemas.microsoft.com/office/powerpoint/2010/main" val="364601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F0E087-C57C-CE08-2417-46B6D8F58C42}"/>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3811A10B-1D0C-C70B-551C-5446EB940771}"/>
              </a:ext>
            </a:extLst>
          </p:cNvPr>
          <p:cNvSpPr>
            <a:spLocks noGrp="1"/>
          </p:cNvSpPr>
          <p:nvPr>
            <p:ph type="sldNum" sz="quarter" idx="11"/>
          </p:nvPr>
        </p:nvSpPr>
        <p:spPr/>
        <p:txBody>
          <a:bodyPr/>
          <a:lstStyle/>
          <a:p>
            <a:fld id="{939346A5-94A9-49D9-AEFC-34AF1F7A20E9}" type="slidenum">
              <a:rPr lang="en-GB" smtClean="0"/>
              <a:pPr/>
              <a:t>10</a:t>
            </a:fld>
            <a:endParaRPr lang="en-GB" dirty="0"/>
          </a:p>
        </p:txBody>
      </p:sp>
      <p:sp>
        <p:nvSpPr>
          <p:cNvPr id="6" name="Title 5">
            <a:extLst>
              <a:ext uri="{FF2B5EF4-FFF2-40B4-BE49-F238E27FC236}">
                <a16:creationId xmlns:a16="http://schemas.microsoft.com/office/drawing/2014/main" id="{D925D110-2B64-DB03-E449-80F5CEF29041}"/>
              </a:ext>
            </a:extLst>
          </p:cNvPr>
          <p:cNvSpPr>
            <a:spLocks noGrp="1"/>
          </p:cNvSpPr>
          <p:nvPr>
            <p:ph type="title"/>
          </p:nvPr>
        </p:nvSpPr>
        <p:spPr>
          <a:xfrm>
            <a:off x="839788" y="682859"/>
            <a:ext cx="10080625" cy="1329595"/>
          </a:xfrm>
        </p:spPr>
        <p:txBody>
          <a:bodyPr/>
          <a:lstStyle/>
          <a:p>
            <a:r>
              <a:rPr lang="en-US" sz="3200" dirty="0"/>
              <a:t>Do you actively involve Disabled people and/or Disabled People’s Organisations in decision-making?</a:t>
            </a:r>
            <a:br>
              <a:rPr lang="en-US" sz="3200" dirty="0"/>
            </a:br>
            <a:endParaRPr lang="en-GB" sz="3200" dirty="0"/>
          </a:p>
        </p:txBody>
      </p:sp>
      <p:graphicFrame>
        <p:nvGraphicFramePr>
          <p:cNvPr id="8" name="Content Placeholder 7">
            <a:extLst>
              <a:ext uri="{FF2B5EF4-FFF2-40B4-BE49-F238E27FC236}">
                <a16:creationId xmlns:a16="http://schemas.microsoft.com/office/drawing/2014/main" id="{9F347307-B496-4344-B1B3-7E5146C32926}"/>
              </a:ext>
            </a:extLst>
          </p:cNvPr>
          <p:cNvGraphicFramePr>
            <a:graphicFrameLocks noGrp="1"/>
          </p:cNvGraphicFramePr>
          <p:nvPr>
            <p:ph sz="quarter" idx="12"/>
            <p:extLst>
              <p:ext uri="{D42A27DB-BD31-4B8C-83A1-F6EECF244321}">
                <p14:modId xmlns:p14="http://schemas.microsoft.com/office/powerpoint/2010/main" val="3108809489"/>
              </p:ext>
            </p:extLst>
          </p:nvPr>
        </p:nvGraphicFramePr>
        <p:xfrm>
          <a:off x="946200" y="2220203"/>
          <a:ext cx="10299600" cy="41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8958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CCDC4-3075-E5B9-F049-444E71840618}"/>
              </a:ext>
            </a:extLst>
          </p:cNvPr>
          <p:cNvSpPr>
            <a:spLocks noGrp="1"/>
          </p:cNvSpPr>
          <p:nvPr>
            <p:ph type="ftr" sz="quarter" idx="10"/>
          </p:nvPr>
        </p:nvSpPr>
        <p:spPr>
          <a:xfrm rot="16200000">
            <a:off x="10084628" y="4359272"/>
            <a:ext cx="3081320" cy="365125"/>
          </a:xfrm>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B5939CB0-804A-A191-CC3E-1DF5B27BB9B9}"/>
              </a:ext>
            </a:extLst>
          </p:cNvPr>
          <p:cNvSpPr>
            <a:spLocks noGrp="1"/>
          </p:cNvSpPr>
          <p:nvPr>
            <p:ph type="sldNum" sz="quarter" idx="11"/>
          </p:nvPr>
        </p:nvSpPr>
        <p:spPr/>
        <p:txBody>
          <a:bodyPr/>
          <a:lstStyle/>
          <a:p>
            <a:fld id="{939346A5-94A9-49D9-AEFC-34AF1F7A20E9}" type="slidenum">
              <a:rPr lang="en-GB" smtClean="0"/>
              <a:pPr/>
              <a:t>11</a:t>
            </a:fld>
            <a:endParaRPr lang="en-GB" dirty="0"/>
          </a:p>
        </p:txBody>
      </p:sp>
      <p:sp>
        <p:nvSpPr>
          <p:cNvPr id="6" name="Title 5">
            <a:extLst>
              <a:ext uri="{FF2B5EF4-FFF2-40B4-BE49-F238E27FC236}">
                <a16:creationId xmlns:a16="http://schemas.microsoft.com/office/drawing/2014/main" id="{6590C658-04A8-EAB1-3A43-49C470657EDD}"/>
              </a:ext>
            </a:extLst>
          </p:cNvPr>
          <p:cNvSpPr>
            <a:spLocks noGrp="1"/>
          </p:cNvSpPr>
          <p:nvPr>
            <p:ph type="title"/>
          </p:nvPr>
        </p:nvSpPr>
        <p:spPr>
          <a:xfrm>
            <a:off x="839787" y="546671"/>
            <a:ext cx="10080625" cy="2215991"/>
          </a:xfrm>
        </p:spPr>
        <p:txBody>
          <a:bodyPr/>
          <a:lstStyle/>
          <a:p>
            <a:r>
              <a:rPr lang="en-US" sz="3200" dirty="0"/>
              <a:t>Does your monitoring and evaluation disaggregate information on disability and Disabled People’s Organisations and do you monitor applications from and awards or rejections to Disabled People’s Organisations?</a:t>
            </a:r>
            <a:br>
              <a:rPr lang="en-US" sz="3200" dirty="0"/>
            </a:br>
            <a:endParaRPr lang="en-GB" sz="3200" dirty="0"/>
          </a:p>
        </p:txBody>
      </p:sp>
      <p:graphicFrame>
        <p:nvGraphicFramePr>
          <p:cNvPr id="8" name="Content Placeholder 7">
            <a:extLst>
              <a:ext uri="{FF2B5EF4-FFF2-40B4-BE49-F238E27FC236}">
                <a16:creationId xmlns:a16="http://schemas.microsoft.com/office/drawing/2014/main" id="{09147039-60E7-E3AE-96AA-AFDC3427866D}"/>
              </a:ext>
            </a:extLst>
          </p:cNvPr>
          <p:cNvGraphicFramePr>
            <a:graphicFrameLocks noGrp="1"/>
          </p:cNvGraphicFramePr>
          <p:nvPr>
            <p:ph sz="quarter" idx="12"/>
            <p:extLst>
              <p:ext uri="{D42A27DB-BD31-4B8C-83A1-F6EECF244321}">
                <p14:modId xmlns:p14="http://schemas.microsoft.com/office/powerpoint/2010/main" val="2758051373"/>
              </p:ext>
            </p:extLst>
          </p:nvPr>
        </p:nvGraphicFramePr>
        <p:xfrm>
          <a:off x="730908" y="2128437"/>
          <a:ext cx="10298382" cy="41828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936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308A91-63F1-3091-DFA0-BFBECEF4C34D}"/>
              </a:ext>
            </a:extLst>
          </p:cNvPr>
          <p:cNvSpPr>
            <a:spLocks noGrp="1"/>
          </p:cNvSpPr>
          <p:nvPr>
            <p:ph type="ftr" sz="quarter" idx="10"/>
          </p:nvPr>
        </p:nvSpPr>
        <p:spPr>
          <a:xfrm rot="16200000">
            <a:off x="10087191" y="4334677"/>
            <a:ext cx="3081320" cy="365125"/>
          </a:xfrm>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2746D956-460F-CE50-49D0-B62F01E35A8D}"/>
              </a:ext>
            </a:extLst>
          </p:cNvPr>
          <p:cNvSpPr>
            <a:spLocks noGrp="1"/>
          </p:cNvSpPr>
          <p:nvPr>
            <p:ph type="sldNum" sz="quarter" idx="11"/>
          </p:nvPr>
        </p:nvSpPr>
        <p:spPr/>
        <p:txBody>
          <a:bodyPr/>
          <a:lstStyle/>
          <a:p>
            <a:fld id="{939346A5-94A9-49D9-AEFC-34AF1F7A20E9}" type="slidenum">
              <a:rPr lang="en-GB" smtClean="0"/>
              <a:pPr/>
              <a:t>12</a:t>
            </a:fld>
            <a:endParaRPr lang="en-GB" dirty="0"/>
          </a:p>
        </p:txBody>
      </p:sp>
      <p:sp>
        <p:nvSpPr>
          <p:cNvPr id="4" name="Content Placeholder 3">
            <a:extLst>
              <a:ext uri="{FF2B5EF4-FFF2-40B4-BE49-F238E27FC236}">
                <a16:creationId xmlns:a16="http://schemas.microsoft.com/office/drawing/2014/main" id="{0DC208F2-CFC1-054D-4A27-37DD3444736A}"/>
              </a:ext>
            </a:extLst>
          </p:cNvPr>
          <p:cNvSpPr>
            <a:spLocks noGrp="1"/>
          </p:cNvSpPr>
          <p:nvPr>
            <p:ph sz="quarter" idx="12"/>
          </p:nvPr>
        </p:nvSpPr>
        <p:spPr/>
        <p:txBody>
          <a:bodyPr/>
          <a:lstStyle/>
          <a:p>
            <a:pPr marL="342900" indent="-342900">
              <a:buFont typeface="Arial" panose="020B0604020202020204" pitchFamily="34" charset="0"/>
              <a:buChar char="•"/>
            </a:pPr>
            <a:r>
              <a:rPr lang="en-US" dirty="0">
                <a:latin typeface="Calibre Light" panose="020B0303030202060203"/>
              </a:rPr>
              <a:t>T</a:t>
            </a:r>
            <a:r>
              <a:rPr lang="en-US" dirty="0">
                <a:effectLst/>
                <a:latin typeface="Calibre Light" panose="020B0303030202060203"/>
              </a:rPr>
              <a:t>hose who chose to respond to this survey are committed to making changes, listening to Disabled People and Disabled People’s Organisations and learning from other funders (over half involve Disabled people in programme design). </a:t>
            </a:r>
          </a:p>
          <a:p>
            <a:pPr marL="342900" indent="-342900">
              <a:buFont typeface="Arial" panose="020B0604020202020204" pitchFamily="34" charset="0"/>
              <a:buChar char="•"/>
            </a:pPr>
            <a:r>
              <a:rPr lang="en-US" dirty="0">
                <a:latin typeface="Calibre Light" panose="020B0303030202060203"/>
              </a:rPr>
              <a:t>Survey respondents identified there is some way to go (half aren’t yet able to monitor applications from and funding to Disabled People’s organisations</a:t>
            </a:r>
            <a:r>
              <a:rPr lang="en-US" dirty="0">
                <a:effectLst/>
                <a:latin typeface="Calibre Light" panose="020B0303030202060203"/>
              </a:rPr>
              <a:t>). </a:t>
            </a:r>
            <a:endParaRPr lang="en-GB" dirty="0"/>
          </a:p>
        </p:txBody>
      </p:sp>
      <p:sp>
        <p:nvSpPr>
          <p:cNvPr id="5" name="Content Placeholder 4">
            <a:extLst>
              <a:ext uri="{FF2B5EF4-FFF2-40B4-BE49-F238E27FC236}">
                <a16:creationId xmlns:a16="http://schemas.microsoft.com/office/drawing/2014/main" id="{6FD29DEE-1937-8306-6C05-F4A839A1AC50}"/>
              </a:ext>
            </a:extLst>
          </p:cNvPr>
          <p:cNvSpPr>
            <a:spLocks noGrp="1"/>
          </p:cNvSpPr>
          <p:nvPr>
            <p:ph sz="quarter" idx="13"/>
          </p:nvPr>
        </p:nvSpPr>
        <p:spPr>
          <a:xfrm>
            <a:off x="6024564" y="1557338"/>
            <a:ext cx="4896000" cy="4275052"/>
          </a:xfrm>
          <a:solidFill>
            <a:schemeClr val="accent1"/>
          </a:solidFill>
        </p:spPr>
        <p:txBody>
          <a:bodyPr/>
          <a:lstStyle/>
          <a:p>
            <a:r>
              <a:rPr lang="en-GB" sz="2400" dirty="0">
                <a:solidFill>
                  <a:schemeClr val="tx2"/>
                </a:solidFill>
                <a:latin typeface="+mj-lt"/>
              </a:rPr>
              <a:t>What next? </a:t>
            </a:r>
          </a:p>
          <a:p>
            <a:pPr marL="342900" indent="-342900" fontAlgn="base">
              <a:spcAft>
                <a:spcPts val="600"/>
              </a:spcAft>
              <a:buFont typeface="Arial" panose="020B0604020202020204" pitchFamily="34" charset="0"/>
              <a:buChar char="•"/>
            </a:pPr>
            <a:r>
              <a:rPr lang="en-GB" dirty="0">
                <a:latin typeface="Calibre Light" panose="020B0303030202060203"/>
              </a:rPr>
              <a:t>Talk with specialist infrastructure groups and other funders</a:t>
            </a:r>
          </a:p>
          <a:p>
            <a:pPr marL="342900" indent="-342900" fontAlgn="base">
              <a:spcAft>
                <a:spcPts val="600"/>
              </a:spcAft>
              <a:buFont typeface="Arial" panose="020B0604020202020204" pitchFamily="34" charset="0"/>
              <a:buChar char="•"/>
            </a:pPr>
            <a:r>
              <a:rPr lang="en-GB" dirty="0">
                <a:latin typeface="Calibre Light" panose="020B0303030202060203"/>
              </a:rPr>
              <a:t>Understand best practice through case studies </a:t>
            </a:r>
          </a:p>
          <a:p>
            <a:pPr marL="342900" indent="-342900" fontAlgn="base">
              <a:spcAft>
                <a:spcPts val="600"/>
              </a:spcAft>
              <a:buFont typeface="Arial" panose="020B0604020202020204" pitchFamily="34" charset="0"/>
              <a:buChar char="•"/>
            </a:pPr>
            <a:r>
              <a:rPr lang="en-GB" dirty="0">
                <a:latin typeface="Calibre Light" panose="020B0303030202060203"/>
              </a:rPr>
              <a:t>Create a space where we can learn together </a:t>
            </a:r>
          </a:p>
          <a:p>
            <a:pPr marL="342900" indent="-342900" fontAlgn="base">
              <a:spcAft>
                <a:spcPts val="600"/>
              </a:spcAft>
              <a:buFont typeface="Arial" panose="020B0604020202020204" pitchFamily="34" charset="0"/>
              <a:buChar char="•"/>
            </a:pPr>
            <a:r>
              <a:rPr lang="en-GB" dirty="0">
                <a:latin typeface="Calibre Light" panose="020B0303030202060203"/>
              </a:rPr>
              <a:t>55% of survey respondents would be interested in collaborating with other funders to increase support to Disabled People’s Organisations   </a:t>
            </a:r>
          </a:p>
          <a:p>
            <a:endParaRPr lang="en-GB" dirty="0"/>
          </a:p>
        </p:txBody>
      </p:sp>
      <p:sp>
        <p:nvSpPr>
          <p:cNvPr id="6" name="Title 5">
            <a:extLst>
              <a:ext uri="{FF2B5EF4-FFF2-40B4-BE49-F238E27FC236}">
                <a16:creationId xmlns:a16="http://schemas.microsoft.com/office/drawing/2014/main" id="{F6C132CC-ADA2-36FF-3A1D-B10EE8FCB937}"/>
              </a:ext>
            </a:extLst>
          </p:cNvPr>
          <p:cNvSpPr>
            <a:spLocks noGrp="1"/>
          </p:cNvSpPr>
          <p:nvPr>
            <p:ph type="title"/>
          </p:nvPr>
        </p:nvSpPr>
        <p:spPr/>
        <p:txBody>
          <a:bodyPr/>
          <a:lstStyle/>
          <a:p>
            <a:r>
              <a:rPr lang="en-GB" dirty="0"/>
              <a:t>Conclusions </a:t>
            </a:r>
          </a:p>
        </p:txBody>
      </p:sp>
    </p:spTree>
    <p:extLst>
      <p:ext uri="{BB962C8B-B14F-4D97-AF65-F5344CB8AC3E}">
        <p14:creationId xmlns:p14="http://schemas.microsoft.com/office/powerpoint/2010/main" val="1357475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GB"/>
              <a:t>londonfunders.org.uk</a:t>
            </a:r>
            <a:endParaRPr lang="en-GB" dirty="0"/>
          </a:p>
        </p:txBody>
      </p:sp>
      <p:sp>
        <p:nvSpPr>
          <p:cNvPr id="6" name="Text Placeholder 5"/>
          <p:cNvSpPr>
            <a:spLocks noGrp="1"/>
          </p:cNvSpPr>
          <p:nvPr>
            <p:ph type="body" sz="quarter" idx="11"/>
          </p:nvPr>
        </p:nvSpPr>
        <p:spPr/>
        <p:txBody>
          <a:bodyPr/>
          <a:lstStyle/>
          <a:p>
            <a:r>
              <a:rPr lang="en-GB"/>
              <a:t>020 7255 4488 </a:t>
            </a:r>
            <a:endParaRPr lang="en-GB" dirty="0"/>
          </a:p>
        </p:txBody>
      </p:sp>
      <p:sp>
        <p:nvSpPr>
          <p:cNvPr id="7" name="Text Placeholder 6"/>
          <p:cNvSpPr>
            <a:spLocks noGrp="1"/>
          </p:cNvSpPr>
          <p:nvPr>
            <p:ph type="body" sz="quarter" idx="12"/>
          </p:nvPr>
        </p:nvSpPr>
        <p:spPr/>
        <p:txBody>
          <a:bodyPr/>
          <a:lstStyle/>
          <a:p>
            <a:r>
              <a:rPr lang="en-GB"/>
              <a:t>Info@londonfunders.org.uk</a:t>
            </a:r>
            <a:endParaRPr lang="en-GB" dirty="0"/>
          </a:p>
        </p:txBody>
      </p:sp>
      <p:sp>
        <p:nvSpPr>
          <p:cNvPr id="8" name="Text Placeholder 7"/>
          <p:cNvSpPr>
            <a:spLocks noGrp="1"/>
          </p:cNvSpPr>
          <p:nvPr>
            <p:ph type="body" sz="quarter" idx="13"/>
          </p:nvPr>
        </p:nvSpPr>
        <p:spPr/>
        <p:txBody>
          <a:bodyPr/>
          <a:lstStyle/>
          <a:p>
            <a:pPr lvl="1"/>
            <a:r>
              <a:rPr lang="en-GB" dirty="0"/>
              <a:t>Building a better London</a:t>
            </a:r>
          </a:p>
          <a:p>
            <a:r>
              <a:rPr lang="en-GB" dirty="0"/>
              <a:t>London Funders is the only cross-sector membership network for funders and investors in London’s civil society.</a:t>
            </a:r>
          </a:p>
        </p:txBody>
      </p:sp>
    </p:spTree>
    <p:extLst>
      <p:ext uri="{BB962C8B-B14F-4D97-AF65-F5344CB8AC3E}">
        <p14:creationId xmlns:p14="http://schemas.microsoft.com/office/powerpoint/2010/main" val="822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0DE087-C174-C8FB-9C4A-E76B1AD1F363}"/>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E9623380-B8B6-3818-D866-150B65AD4ED1}"/>
              </a:ext>
            </a:extLst>
          </p:cNvPr>
          <p:cNvSpPr>
            <a:spLocks noGrp="1"/>
          </p:cNvSpPr>
          <p:nvPr>
            <p:ph type="sldNum" sz="quarter" idx="11"/>
          </p:nvPr>
        </p:nvSpPr>
        <p:spPr/>
        <p:txBody>
          <a:bodyPr/>
          <a:lstStyle/>
          <a:p>
            <a:fld id="{939346A5-94A9-49D9-AEFC-34AF1F7A20E9}" type="slidenum">
              <a:rPr lang="en-GB" smtClean="0"/>
              <a:pPr/>
              <a:t>2</a:t>
            </a:fld>
            <a:endParaRPr lang="en-GB" dirty="0"/>
          </a:p>
        </p:txBody>
      </p:sp>
      <p:sp>
        <p:nvSpPr>
          <p:cNvPr id="4" name="Content Placeholder 3">
            <a:extLst>
              <a:ext uri="{FF2B5EF4-FFF2-40B4-BE49-F238E27FC236}">
                <a16:creationId xmlns:a16="http://schemas.microsoft.com/office/drawing/2014/main" id="{9BE4B50C-34C0-37BF-0F77-EF39927E11FA}"/>
              </a:ext>
            </a:extLst>
          </p:cNvPr>
          <p:cNvSpPr>
            <a:spLocks noGrp="1"/>
          </p:cNvSpPr>
          <p:nvPr>
            <p:ph sz="quarter" idx="12"/>
          </p:nvPr>
        </p:nvSpPr>
        <p:spPr/>
        <p:txBody>
          <a:bodyPr/>
          <a:lstStyle/>
          <a:p>
            <a:pPr>
              <a:lnSpc>
                <a:spcPct val="107000"/>
              </a:lnSpc>
              <a:spcAft>
                <a:spcPts val="800"/>
              </a:spcAft>
            </a:pPr>
            <a:r>
              <a:rPr lang="en-GB" sz="2000" dirty="0">
                <a:effectLst/>
                <a:latin typeface="Calibre Light" panose="020B0303030202060203" pitchFamily="34" charset="0"/>
                <a:ea typeface="Calibri" panose="020F0502020204030204" pitchFamily="34" charset="0"/>
                <a:cs typeface="Times New Roman" panose="02020603050405020304" pitchFamily="18" charset="0"/>
              </a:rPr>
              <a:t>Many of our members fund work for and with Disabled People and Children. </a:t>
            </a:r>
          </a:p>
          <a:p>
            <a:pPr marL="342900" indent="-342900">
              <a:lnSpc>
                <a:spcPct val="107000"/>
              </a:lnSpc>
              <a:spcAft>
                <a:spcPts val="800"/>
              </a:spcAft>
              <a:buFont typeface="Arial" panose="020B0604020202020204" pitchFamily="34" charset="0"/>
              <a:buChar char="•"/>
            </a:pPr>
            <a:r>
              <a:rPr lang="en-GB" sz="2000" dirty="0">
                <a:effectLst/>
                <a:latin typeface="Calibre Light" panose="020B0303030202060203" pitchFamily="34" charset="0"/>
                <a:ea typeface="Calibri" panose="020F0502020204030204" pitchFamily="34" charset="0"/>
                <a:cs typeface="Times New Roman" panose="02020603050405020304" pitchFamily="18" charset="0"/>
              </a:rPr>
              <a:t>Some think about whether their websites and printed materials are accessible. </a:t>
            </a:r>
          </a:p>
          <a:p>
            <a:pPr marL="342900" indent="-342900">
              <a:lnSpc>
                <a:spcPct val="107000"/>
              </a:lnSpc>
              <a:spcAft>
                <a:spcPts val="800"/>
              </a:spcAft>
              <a:buFont typeface="Arial" panose="020B0604020202020204" pitchFamily="34" charset="0"/>
              <a:buChar char="•"/>
            </a:pPr>
            <a:r>
              <a:rPr lang="en-GB" sz="2000" dirty="0">
                <a:effectLst/>
                <a:latin typeface="Calibre Light" panose="020B0303030202060203" pitchFamily="34" charset="0"/>
                <a:ea typeface="Calibri" panose="020F0502020204030204" pitchFamily="34" charset="0"/>
                <a:cs typeface="Times New Roman" panose="02020603050405020304" pitchFamily="18" charset="0"/>
              </a:rPr>
              <a:t>Some focus on ensuring their grant programmes reach those who may not usually apply. </a:t>
            </a:r>
          </a:p>
          <a:p>
            <a:pPr marL="342900" indent="-342900">
              <a:lnSpc>
                <a:spcPct val="107000"/>
              </a:lnSpc>
              <a:spcAft>
                <a:spcPts val="800"/>
              </a:spcAft>
              <a:buFont typeface="Arial" panose="020B0604020202020204" pitchFamily="34" charset="0"/>
              <a:buChar char="•"/>
            </a:pPr>
            <a:r>
              <a:rPr lang="en-GB" sz="2000" dirty="0">
                <a:effectLst/>
                <a:latin typeface="Calibre Light" panose="020B0303030202060203" pitchFamily="34" charset="0"/>
                <a:ea typeface="Calibri" panose="020F0502020204030204" pitchFamily="34" charset="0"/>
                <a:cs typeface="Times New Roman" panose="02020603050405020304" pitchFamily="18" charset="0"/>
              </a:rPr>
              <a:t>Some are strengthening the capacity and skills of Disabled People’s Organisations to lead work. </a:t>
            </a:r>
          </a:p>
          <a:p>
            <a:pPr marL="342900" indent="-342900">
              <a:lnSpc>
                <a:spcPct val="107000"/>
              </a:lnSpc>
              <a:spcAft>
                <a:spcPts val="800"/>
              </a:spcAft>
              <a:buFont typeface="Arial" panose="020B0604020202020204" pitchFamily="34" charset="0"/>
              <a:buChar char="•"/>
            </a:pPr>
            <a:r>
              <a:rPr lang="en-GB" sz="2000" dirty="0">
                <a:effectLst/>
                <a:latin typeface="Calibre Light" panose="020B0303030202060203" pitchFamily="34" charset="0"/>
                <a:ea typeface="Calibri" panose="020F0502020204030204" pitchFamily="34" charset="0"/>
                <a:cs typeface="Times New Roman" panose="02020603050405020304" pitchFamily="18" charset="0"/>
              </a:rPr>
              <a:t>Some have Disabled people on their Boards and in staff teams.</a:t>
            </a:r>
          </a:p>
          <a:p>
            <a:pPr>
              <a:lnSpc>
                <a:spcPct val="107000"/>
              </a:lnSpc>
              <a:spcAft>
                <a:spcPts val="800"/>
              </a:spcAft>
            </a:pPr>
            <a:br>
              <a:rPr lang="en-GB" sz="2000" dirty="0">
                <a:effectLst/>
                <a:latin typeface="Calibre Light" panose="020B0303030202060203" pitchFamily="34" charset="0"/>
                <a:ea typeface="Calibri" panose="020F0502020204030204" pitchFamily="34" charset="0"/>
                <a:cs typeface="Times New Roman" panose="02020603050405020304" pitchFamily="18" charset="0"/>
              </a:rPr>
            </a:br>
            <a:endParaRPr lang="en-GB" sz="2000" dirty="0">
              <a:effectLst/>
              <a:latin typeface="Calibre Light" panose="020B0303030202060203" pitchFamily="34" charset="0"/>
              <a:ea typeface="Calibri" panose="020F0502020204030204" pitchFamily="34" charset="0"/>
              <a:cs typeface="Times New Roman" panose="02020603050405020304" pitchFamily="18" charset="0"/>
            </a:endParaRPr>
          </a:p>
          <a:p>
            <a:endParaRPr lang="en-GB" dirty="0"/>
          </a:p>
        </p:txBody>
      </p:sp>
      <p:sp>
        <p:nvSpPr>
          <p:cNvPr id="5" name="Content Placeholder 4">
            <a:extLst>
              <a:ext uri="{FF2B5EF4-FFF2-40B4-BE49-F238E27FC236}">
                <a16:creationId xmlns:a16="http://schemas.microsoft.com/office/drawing/2014/main" id="{CD627AC0-E7EC-3888-4691-535CE7834441}"/>
              </a:ext>
            </a:extLst>
          </p:cNvPr>
          <p:cNvSpPr>
            <a:spLocks noGrp="1"/>
          </p:cNvSpPr>
          <p:nvPr>
            <p:ph sz="quarter" idx="13"/>
          </p:nvPr>
        </p:nvSpPr>
        <p:spPr>
          <a:xfrm>
            <a:off x="6024564" y="1557338"/>
            <a:ext cx="4896000" cy="3842565"/>
          </a:xfrm>
          <a:solidFill>
            <a:schemeClr val="accent2"/>
          </a:solidFill>
        </p:spPr>
        <p:txBody>
          <a:bodyPr/>
          <a:lstStyle/>
          <a:p>
            <a:r>
              <a:rPr lang="en-GB" b="1" dirty="0">
                <a:latin typeface="Calibre Light" panose="020B0303030202060203" pitchFamily="34" charset="0"/>
                <a:ea typeface="Calibri" panose="020F0502020204030204" pitchFamily="34" charset="0"/>
                <a:cs typeface="Times New Roman" panose="02020603050405020304" pitchFamily="18" charset="0"/>
              </a:rPr>
              <a:t>We wanted to establish a baseline for where our members are on this journey, and to understand what support is needed to help members progress. </a:t>
            </a:r>
          </a:p>
          <a:p>
            <a:pPr marL="342900" indent="-342900">
              <a:lnSpc>
                <a:spcPct val="107000"/>
              </a:lnSpc>
              <a:spcAft>
                <a:spcPts val="800"/>
              </a:spcAft>
              <a:buFont typeface="Arial" panose="020B0604020202020204" pitchFamily="34" charset="0"/>
              <a:buChar char="•"/>
            </a:pPr>
            <a:r>
              <a:rPr lang="en-GB" dirty="0">
                <a:latin typeface="Calibre Light" panose="020B0303030202060203" pitchFamily="34" charset="0"/>
                <a:cs typeface="Times New Roman" panose="02020603050405020304" pitchFamily="18" charset="0"/>
              </a:rPr>
              <a:t>About funders themselves (staff and boards) </a:t>
            </a:r>
          </a:p>
          <a:p>
            <a:pPr marL="342900" indent="-342900">
              <a:lnSpc>
                <a:spcPct val="107000"/>
              </a:lnSpc>
              <a:spcAft>
                <a:spcPts val="800"/>
              </a:spcAft>
              <a:buFont typeface="Arial" panose="020B0604020202020204" pitchFamily="34" charset="0"/>
              <a:buChar char="•"/>
            </a:pPr>
            <a:r>
              <a:rPr lang="en-GB" dirty="0">
                <a:latin typeface="Calibre Light" panose="020B0303030202060203" pitchFamily="34" charset="0"/>
                <a:cs typeface="Times New Roman" panose="02020603050405020304" pitchFamily="18" charset="0"/>
              </a:rPr>
              <a:t>About funding programmes</a:t>
            </a:r>
          </a:p>
          <a:p>
            <a:pPr marL="342900" indent="-342900">
              <a:lnSpc>
                <a:spcPct val="107000"/>
              </a:lnSpc>
              <a:spcAft>
                <a:spcPts val="800"/>
              </a:spcAft>
              <a:buFont typeface="Arial" panose="020B0604020202020204" pitchFamily="34" charset="0"/>
              <a:buChar char="•"/>
            </a:pPr>
            <a:r>
              <a:rPr lang="en-GB" dirty="0">
                <a:latin typeface="Calibre Light" panose="020B0303030202060203" pitchFamily="34" charset="0"/>
                <a:cs typeface="Times New Roman" panose="02020603050405020304" pitchFamily="18" charset="0"/>
              </a:rPr>
              <a:t>About making funding accessible</a:t>
            </a:r>
          </a:p>
          <a:p>
            <a:pPr marL="342900" indent="-342900">
              <a:lnSpc>
                <a:spcPct val="107000"/>
              </a:lnSpc>
              <a:spcAft>
                <a:spcPts val="800"/>
              </a:spcAft>
              <a:buFont typeface="Arial" panose="020B0604020202020204" pitchFamily="34" charset="0"/>
              <a:buChar char="•"/>
            </a:pPr>
            <a:r>
              <a:rPr lang="en-GB" dirty="0">
                <a:latin typeface="Calibre Light" panose="020B0303030202060203" pitchFamily="34" charset="0"/>
                <a:cs typeface="Times New Roman" panose="02020603050405020304" pitchFamily="18" charset="0"/>
              </a:rPr>
              <a:t>About future plans</a:t>
            </a:r>
          </a:p>
          <a:p>
            <a:endParaRPr lang="en-GB" b="1" dirty="0">
              <a:latin typeface="Calibre Light" panose="020B0303030202060203" pitchFamily="34" charset="0"/>
              <a:ea typeface="Calibri" panose="020F0502020204030204" pitchFamily="34" charset="0"/>
              <a:cs typeface="Times New Roman" panose="02020603050405020304" pitchFamily="18" charset="0"/>
            </a:endParaRPr>
          </a:p>
          <a:p>
            <a:endParaRPr lang="en-GB" dirty="0"/>
          </a:p>
        </p:txBody>
      </p:sp>
      <p:sp>
        <p:nvSpPr>
          <p:cNvPr id="7" name="Title 3">
            <a:extLst>
              <a:ext uri="{FF2B5EF4-FFF2-40B4-BE49-F238E27FC236}">
                <a16:creationId xmlns:a16="http://schemas.microsoft.com/office/drawing/2014/main" id="{DF3291A3-5E90-F48F-E9FC-31827353B333}"/>
              </a:ext>
            </a:extLst>
          </p:cNvPr>
          <p:cNvSpPr>
            <a:spLocks noGrp="1"/>
          </p:cNvSpPr>
          <p:nvPr>
            <p:ph type="title"/>
          </p:nvPr>
        </p:nvSpPr>
        <p:spPr>
          <a:xfrm>
            <a:off x="839788" y="682625"/>
            <a:ext cx="10080625" cy="527050"/>
          </a:xfrm>
        </p:spPr>
        <p:txBody>
          <a:bodyPr/>
          <a:lstStyle/>
          <a:p>
            <a:r>
              <a:rPr lang="en-GB" dirty="0"/>
              <a:t>Why we carried out the survey</a:t>
            </a:r>
          </a:p>
        </p:txBody>
      </p:sp>
      <p:sp>
        <p:nvSpPr>
          <p:cNvPr id="8" name="TextBox 7">
            <a:extLst>
              <a:ext uri="{FF2B5EF4-FFF2-40B4-BE49-F238E27FC236}">
                <a16:creationId xmlns:a16="http://schemas.microsoft.com/office/drawing/2014/main" id="{D0B17E84-1EB1-8C95-7AA0-DC8E610B7646}"/>
              </a:ext>
            </a:extLst>
          </p:cNvPr>
          <p:cNvSpPr txBox="1"/>
          <p:nvPr/>
        </p:nvSpPr>
        <p:spPr>
          <a:xfrm>
            <a:off x="6024713" y="5585254"/>
            <a:ext cx="4895700" cy="369332"/>
          </a:xfrm>
          <a:prstGeom prst="rect">
            <a:avLst/>
          </a:prstGeom>
          <a:solidFill>
            <a:schemeClr val="tx2"/>
          </a:solidFill>
        </p:spPr>
        <p:txBody>
          <a:bodyPr wrap="square" rtlCol="0">
            <a:spAutoFit/>
          </a:bodyPr>
          <a:lstStyle/>
          <a:p>
            <a:pPr algn="ctr"/>
            <a:r>
              <a:rPr lang="en-GB" dirty="0">
                <a:solidFill>
                  <a:schemeClr val="bg1"/>
                </a:solidFill>
              </a:rPr>
              <a:t>17 responses (10% of members) </a:t>
            </a:r>
          </a:p>
        </p:txBody>
      </p:sp>
    </p:spTree>
    <p:extLst>
      <p:ext uri="{BB962C8B-B14F-4D97-AF65-F5344CB8AC3E}">
        <p14:creationId xmlns:p14="http://schemas.microsoft.com/office/powerpoint/2010/main" val="852942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B23A3D-7350-7EB7-75E3-2C00F1EC30BC}"/>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FE99F95D-C1ED-8D88-F571-99BEB6660DE9}"/>
              </a:ext>
            </a:extLst>
          </p:cNvPr>
          <p:cNvSpPr>
            <a:spLocks noGrp="1"/>
          </p:cNvSpPr>
          <p:nvPr>
            <p:ph type="sldNum" sz="quarter" idx="11"/>
          </p:nvPr>
        </p:nvSpPr>
        <p:spPr/>
        <p:txBody>
          <a:bodyPr/>
          <a:lstStyle/>
          <a:p>
            <a:fld id="{939346A5-94A9-49D9-AEFC-34AF1F7A20E9}" type="slidenum">
              <a:rPr lang="en-GB" smtClean="0"/>
              <a:pPr/>
              <a:t>3</a:t>
            </a:fld>
            <a:endParaRPr lang="en-GB" dirty="0"/>
          </a:p>
        </p:txBody>
      </p:sp>
      <p:sp>
        <p:nvSpPr>
          <p:cNvPr id="6" name="Title 5">
            <a:extLst>
              <a:ext uri="{FF2B5EF4-FFF2-40B4-BE49-F238E27FC236}">
                <a16:creationId xmlns:a16="http://schemas.microsoft.com/office/drawing/2014/main" id="{925D7EE2-2FFB-C955-34CB-58331227D1F1}"/>
              </a:ext>
            </a:extLst>
          </p:cNvPr>
          <p:cNvSpPr>
            <a:spLocks noGrp="1"/>
          </p:cNvSpPr>
          <p:nvPr>
            <p:ph type="title"/>
          </p:nvPr>
        </p:nvSpPr>
        <p:spPr>
          <a:xfrm>
            <a:off x="661481" y="692307"/>
            <a:ext cx="10080625" cy="443198"/>
          </a:xfrm>
        </p:spPr>
        <p:txBody>
          <a:bodyPr/>
          <a:lstStyle/>
          <a:p>
            <a:r>
              <a:rPr lang="en-US" sz="3200" dirty="0"/>
              <a:t>Definitions used in this survey </a:t>
            </a:r>
            <a:endParaRPr lang="en-GB" dirty="0"/>
          </a:p>
        </p:txBody>
      </p:sp>
      <p:sp>
        <p:nvSpPr>
          <p:cNvPr id="5" name="Content Placeholder 4">
            <a:extLst>
              <a:ext uri="{FF2B5EF4-FFF2-40B4-BE49-F238E27FC236}">
                <a16:creationId xmlns:a16="http://schemas.microsoft.com/office/drawing/2014/main" id="{DD7DF512-B1B3-425D-6891-1305589E0939}"/>
              </a:ext>
            </a:extLst>
          </p:cNvPr>
          <p:cNvSpPr>
            <a:spLocks noGrp="1"/>
          </p:cNvSpPr>
          <p:nvPr>
            <p:ph sz="quarter" idx="12"/>
          </p:nvPr>
        </p:nvSpPr>
        <p:spPr>
          <a:xfrm>
            <a:off x="661481" y="1389412"/>
            <a:ext cx="10781245" cy="4776281"/>
          </a:xfrm>
        </p:spPr>
        <p:txBody>
          <a:bodyPr/>
          <a:lstStyle/>
          <a:p>
            <a:pPr>
              <a:lnSpc>
                <a:spcPct val="107000"/>
              </a:lnSpc>
              <a:spcAft>
                <a:spcPts val="800"/>
              </a:spcAft>
            </a:pPr>
            <a:r>
              <a:rPr lang="en-GB" b="1" dirty="0">
                <a:effectLst/>
                <a:latin typeface="Calibre Light" panose="020B0303030202060203" pitchFamily="34" charset="0"/>
                <a:ea typeface="Calibri" panose="020F0502020204030204" pitchFamily="34" charset="0"/>
                <a:cs typeface="Times New Roman" panose="02020603050405020304" pitchFamily="18" charset="0"/>
              </a:rPr>
              <a:t>Disabled People: </a:t>
            </a:r>
            <a:r>
              <a:rPr lang="en-GB" dirty="0">
                <a:effectLst/>
                <a:latin typeface="Calibre Light" panose="020B0303030202060203" pitchFamily="34" charset="0"/>
                <a:ea typeface="Calibri" panose="020F0502020204030204" pitchFamily="34" charset="0"/>
                <a:cs typeface="Times New Roman" panose="02020603050405020304" pitchFamily="18" charset="0"/>
              </a:rPr>
              <a:t>people with physical impairment, visual impairment, hearing impairment, people with long term health conditions, people with hidden impairment, Deaf people, people with learning difficulties, people who experience mental distress and people who are neuro-divergent.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alibre Light" panose="020B0303030202060203" pitchFamily="34" charset="0"/>
                <a:ea typeface="Calibri" panose="020F0502020204030204" pitchFamily="34" charset="0"/>
                <a:cs typeface="Times New Roman" panose="02020603050405020304" pitchFamily="18" charset="0"/>
              </a:rPr>
              <a:t>Disabled Peoples’ Organisations </a:t>
            </a:r>
            <a:r>
              <a:rPr lang="en-GB" dirty="0">
                <a:effectLst/>
                <a:latin typeface="Calibre Light" panose="020B0303030202060203" pitchFamily="34" charset="0"/>
                <a:ea typeface="Calibri" panose="020F0502020204030204" pitchFamily="34" charset="0"/>
                <a:cs typeface="Times New Roman" panose="02020603050405020304" pitchFamily="18" charset="0"/>
              </a:rPr>
              <a:t>(DPO):  organisations run and controlled by Deaf or Disabled people who make up at least 75% of the Board and over 50% of staff.</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alibre Light" panose="020B0303030202060203" pitchFamily="34" charset="0"/>
                <a:ea typeface="Calibri" panose="020F0502020204030204" pitchFamily="34" charset="0"/>
                <a:cs typeface="Times New Roman" panose="02020603050405020304" pitchFamily="18" charset="0"/>
              </a:rPr>
              <a:t>Accessibility: </a:t>
            </a:r>
            <a:r>
              <a:rPr lang="en-GB" dirty="0">
                <a:effectLst/>
                <a:latin typeface="Calibre Light" panose="020B0303030202060203" pitchFamily="34" charset="0"/>
                <a:ea typeface="Calibri" panose="020F0502020204030204" pitchFamily="34" charset="0"/>
                <a:cs typeface="Times New Roman" panose="02020603050405020304" pitchFamily="18" charset="0"/>
              </a:rPr>
              <a:t>that Disabled people from across impairment groups and with different access needs have equal access, use and benefits from the service or resource as non-Disabled people.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alibre Light" panose="020B0303030202060203" pitchFamily="34" charset="0"/>
                <a:ea typeface="Calibri" panose="020F0502020204030204" pitchFamily="34" charset="0"/>
                <a:cs typeface="Times New Roman" panose="02020603050405020304" pitchFamily="18" charset="0"/>
              </a:rPr>
              <a:t>Medical model of disability</a:t>
            </a:r>
            <a:r>
              <a:rPr lang="en-GB" dirty="0">
                <a:effectLst/>
                <a:latin typeface="Calibre Light" panose="020B0303030202060203" pitchFamily="34" charset="0"/>
                <a:ea typeface="Calibri" panose="020F0502020204030204" pitchFamily="34" charset="0"/>
                <a:cs typeface="Times New Roman" panose="02020603050405020304" pitchFamily="18" charset="0"/>
              </a:rPr>
              <a:t>: the view that disability is an individual, medical problem that needs to be prevented, cured or contained; and/or that Disabled people need to be catered for by charitable services.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effectLst/>
                <a:latin typeface="Calibre Light" panose="020B0303030202060203" pitchFamily="34" charset="0"/>
                <a:ea typeface="Calibri" panose="020F0502020204030204" pitchFamily="34" charset="0"/>
                <a:cs typeface="Times New Roman" panose="02020603050405020304" pitchFamily="18" charset="0"/>
              </a:rPr>
              <a:t>Social model of disability</a:t>
            </a:r>
            <a:r>
              <a:rPr lang="en-GB" dirty="0">
                <a:effectLst/>
                <a:latin typeface="Calibre Light" panose="020B0303030202060203" pitchFamily="34" charset="0"/>
                <a:ea typeface="Calibri" panose="020F0502020204030204" pitchFamily="34" charset="0"/>
                <a:cs typeface="Times New Roman" panose="02020603050405020304" pitchFamily="18" charset="0"/>
              </a:rPr>
              <a:t>: that people with impairments are ‘disabled’ by the barriers operating in society that exclude and discriminate against them.  The oppression, exclusion and discrimination they face is not an inevitable consequence of having an impairment but is caused instead by the way society is run and organised.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866938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ooter Placeholder 45"/>
          <p:cNvSpPr>
            <a:spLocks noGrp="1"/>
          </p:cNvSpPr>
          <p:nvPr>
            <p:ph type="ftr" sz="quarter" idx="10"/>
          </p:nvPr>
        </p:nvSpPr>
        <p:spPr>
          <a:xfrm rot="16200000">
            <a:off x="10084630" y="4334676"/>
            <a:ext cx="3081320" cy="365125"/>
          </a:xfrm>
        </p:spPr>
        <p:txBody>
          <a:bodyPr/>
          <a:lstStyle/>
          <a:p>
            <a:r>
              <a:rPr lang="en-GB" dirty="0"/>
              <a:t>Exploring Disability Funding Survey Results</a:t>
            </a:r>
          </a:p>
        </p:txBody>
      </p:sp>
      <p:sp>
        <p:nvSpPr>
          <p:cNvPr id="51" name="Slide Number Placeholder 50"/>
          <p:cNvSpPr>
            <a:spLocks noGrp="1"/>
          </p:cNvSpPr>
          <p:nvPr>
            <p:ph type="sldNum" sz="quarter" idx="11"/>
          </p:nvPr>
        </p:nvSpPr>
        <p:spPr/>
        <p:txBody>
          <a:bodyPr/>
          <a:lstStyle/>
          <a:p>
            <a:fld id="{939346A5-94A9-49D9-AEFC-34AF1F7A20E9}" type="slidenum">
              <a:rPr lang="en-GB" smtClean="0"/>
              <a:pPr/>
              <a:t>4</a:t>
            </a:fld>
            <a:endParaRPr lang="en-GB" dirty="0"/>
          </a:p>
        </p:txBody>
      </p:sp>
      <p:sp>
        <p:nvSpPr>
          <p:cNvPr id="6" name="Content Placeholder 5"/>
          <p:cNvSpPr>
            <a:spLocks noGrp="1"/>
          </p:cNvSpPr>
          <p:nvPr>
            <p:ph sz="quarter" idx="12"/>
          </p:nvPr>
        </p:nvSpPr>
        <p:spPr>
          <a:xfrm>
            <a:off x="4295774" y="730250"/>
            <a:ext cx="6933399" cy="5644913"/>
          </a:xfrm>
        </p:spPr>
        <p:txBody>
          <a:bodyPr/>
          <a:lstStyle/>
          <a:p>
            <a:pPr lvl="1"/>
            <a:endParaRPr lang="en-GB" dirty="0"/>
          </a:p>
          <a:p>
            <a:pPr marL="0" lvl="3" indent="0">
              <a:buNone/>
            </a:pPr>
            <a:endParaRPr lang="en-GB" dirty="0"/>
          </a:p>
        </p:txBody>
      </p:sp>
      <p:sp>
        <p:nvSpPr>
          <p:cNvPr id="21" name="Title 20"/>
          <p:cNvSpPr>
            <a:spLocks noGrp="1"/>
          </p:cNvSpPr>
          <p:nvPr>
            <p:ph type="title"/>
          </p:nvPr>
        </p:nvSpPr>
        <p:spPr>
          <a:xfrm>
            <a:off x="839789" y="682859"/>
            <a:ext cx="3168650" cy="2285241"/>
          </a:xfrm>
        </p:spPr>
        <p:txBody>
          <a:bodyPr/>
          <a:lstStyle/>
          <a:p>
            <a:r>
              <a:rPr lang="en-US" sz="3200" dirty="0"/>
              <a:t>Does your EDI Action Plan include specific targets or actions to support:</a:t>
            </a:r>
            <a:br>
              <a:rPr lang="en-GB" dirty="0"/>
            </a:br>
            <a:endParaRPr lang="en-GB" dirty="0"/>
          </a:p>
        </p:txBody>
      </p:sp>
      <p:pic>
        <p:nvPicPr>
          <p:cNvPr id="30" name="Picture Placeholder 7"/>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t="1699" b="1699"/>
          <a:stretch/>
        </p:blipFill>
        <p:spPr bwMode="gray">
          <a:prstGeom prst="rect">
            <a:avLst/>
          </a:prstGeom>
          <a:noFill/>
        </p:spPr>
      </p:pic>
      <p:graphicFrame>
        <p:nvGraphicFramePr>
          <p:cNvPr id="16" name="Chart 15">
            <a:extLst>
              <a:ext uri="{FF2B5EF4-FFF2-40B4-BE49-F238E27FC236}">
                <a16:creationId xmlns:a16="http://schemas.microsoft.com/office/drawing/2014/main" id="{0DA4E2BB-76A3-D8EB-A8D4-804C218F0397}"/>
              </a:ext>
            </a:extLst>
          </p:cNvPr>
          <p:cNvGraphicFramePr>
            <a:graphicFrameLocks/>
          </p:cNvGraphicFramePr>
          <p:nvPr>
            <p:extLst>
              <p:ext uri="{D42A27DB-BD31-4B8C-83A1-F6EECF244321}">
                <p14:modId xmlns:p14="http://schemas.microsoft.com/office/powerpoint/2010/main" val="3659965367"/>
              </p:ext>
            </p:extLst>
          </p:nvPr>
        </p:nvGraphicFramePr>
        <p:xfrm>
          <a:off x="4101220" y="589655"/>
          <a:ext cx="4351506" cy="27488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0275B689-1F87-CEE7-5816-CCAA13BD17F9}"/>
              </a:ext>
            </a:extLst>
          </p:cNvPr>
          <p:cNvGraphicFramePr>
            <a:graphicFrameLocks/>
          </p:cNvGraphicFramePr>
          <p:nvPr>
            <p:extLst>
              <p:ext uri="{D42A27DB-BD31-4B8C-83A1-F6EECF244321}">
                <p14:modId xmlns:p14="http://schemas.microsoft.com/office/powerpoint/2010/main" val="3837628216"/>
              </p:ext>
            </p:extLst>
          </p:nvPr>
        </p:nvGraphicFramePr>
        <p:xfrm>
          <a:off x="7665197" y="579898"/>
          <a:ext cx="4351506" cy="2748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5A8BAD90-208A-58CF-1C41-C4456685CA2E}"/>
              </a:ext>
            </a:extLst>
          </p:cNvPr>
          <p:cNvGraphicFramePr>
            <a:graphicFrameLocks/>
          </p:cNvGraphicFramePr>
          <p:nvPr>
            <p:extLst>
              <p:ext uri="{D42A27DB-BD31-4B8C-83A1-F6EECF244321}">
                <p14:modId xmlns:p14="http://schemas.microsoft.com/office/powerpoint/2010/main" val="78190165"/>
              </p:ext>
            </p:extLst>
          </p:nvPr>
        </p:nvGraphicFramePr>
        <p:xfrm>
          <a:off x="5901447" y="3768697"/>
          <a:ext cx="4351506" cy="2720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6632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p:cNvSpPr>
            <a:spLocks noGrp="1"/>
          </p:cNvSpPr>
          <p:nvPr>
            <p:ph type="ftr" sz="quarter" idx="10"/>
          </p:nvPr>
        </p:nvSpPr>
        <p:spPr/>
        <p:txBody>
          <a:bodyPr/>
          <a:lstStyle/>
          <a:p>
            <a:r>
              <a:rPr lang="en-GB" dirty="0"/>
              <a:t>Exploring Disability Funding Survey Results</a:t>
            </a:r>
          </a:p>
        </p:txBody>
      </p:sp>
      <p:sp>
        <p:nvSpPr>
          <p:cNvPr id="12" name="Slide Number Placeholder 11"/>
          <p:cNvSpPr>
            <a:spLocks noGrp="1"/>
          </p:cNvSpPr>
          <p:nvPr>
            <p:ph type="sldNum" sz="quarter" idx="11"/>
          </p:nvPr>
        </p:nvSpPr>
        <p:spPr/>
        <p:txBody>
          <a:bodyPr/>
          <a:lstStyle/>
          <a:p>
            <a:fld id="{939346A5-94A9-49D9-AEFC-34AF1F7A20E9}" type="slidenum">
              <a:rPr lang="en-GB" smtClean="0"/>
              <a:pPr/>
              <a:t>5</a:t>
            </a:fld>
            <a:endParaRPr lang="en-GB" dirty="0"/>
          </a:p>
        </p:txBody>
      </p:sp>
      <p:sp>
        <p:nvSpPr>
          <p:cNvPr id="9" name="Title 8"/>
          <p:cNvSpPr>
            <a:spLocks noGrp="1"/>
          </p:cNvSpPr>
          <p:nvPr>
            <p:ph type="title"/>
          </p:nvPr>
        </p:nvSpPr>
        <p:spPr>
          <a:xfrm>
            <a:off x="839788" y="682859"/>
            <a:ext cx="10080625" cy="886397"/>
          </a:xfrm>
        </p:spPr>
        <p:txBody>
          <a:bodyPr/>
          <a:lstStyle/>
          <a:p>
            <a:r>
              <a:rPr lang="en-US" sz="3200" dirty="0"/>
              <a:t>What support or adjustments do you currently offer to Disabled applicants? </a:t>
            </a:r>
          </a:p>
        </p:txBody>
      </p:sp>
      <p:graphicFrame>
        <p:nvGraphicFramePr>
          <p:cNvPr id="8" name="Content Placeholder 7">
            <a:extLst>
              <a:ext uri="{FF2B5EF4-FFF2-40B4-BE49-F238E27FC236}">
                <a16:creationId xmlns:a16="http://schemas.microsoft.com/office/drawing/2014/main" id="{B612F5CE-DACE-88EE-F657-C9A9FA853840}"/>
              </a:ext>
            </a:extLst>
          </p:cNvPr>
          <p:cNvGraphicFramePr>
            <a:graphicFrameLocks noGrp="1"/>
          </p:cNvGraphicFramePr>
          <p:nvPr>
            <p:ph sz="quarter" idx="13"/>
            <p:extLst>
              <p:ext uri="{D42A27DB-BD31-4B8C-83A1-F6EECF244321}">
                <p14:modId xmlns:p14="http://schemas.microsoft.com/office/powerpoint/2010/main" val="4121125671"/>
              </p:ext>
            </p:extLst>
          </p:nvPr>
        </p:nvGraphicFramePr>
        <p:xfrm>
          <a:off x="755374" y="1557338"/>
          <a:ext cx="10475843" cy="4724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452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B23A3D-7350-7EB7-75E3-2C00F1EC30BC}"/>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FE99F95D-C1ED-8D88-F571-99BEB6660DE9}"/>
              </a:ext>
            </a:extLst>
          </p:cNvPr>
          <p:cNvSpPr>
            <a:spLocks noGrp="1"/>
          </p:cNvSpPr>
          <p:nvPr>
            <p:ph type="sldNum" sz="quarter" idx="11"/>
          </p:nvPr>
        </p:nvSpPr>
        <p:spPr/>
        <p:txBody>
          <a:bodyPr/>
          <a:lstStyle/>
          <a:p>
            <a:fld id="{939346A5-94A9-49D9-AEFC-34AF1F7A20E9}" type="slidenum">
              <a:rPr lang="en-GB" smtClean="0"/>
              <a:pPr/>
              <a:t>6</a:t>
            </a:fld>
            <a:endParaRPr lang="en-GB" dirty="0"/>
          </a:p>
        </p:txBody>
      </p:sp>
      <p:sp>
        <p:nvSpPr>
          <p:cNvPr id="6" name="Title 5">
            <a:extLst>
              <a:ext uri="{FF2B5EF4-FFF2-40B4-BE49-F238E27FC236}">
                <a16:creationId xmlns:a16="http://schemas.microsoft.com/office/drawing/2014/main" id="{925D7EE2-2FFB-C955-34CB-58331227D1F1}"/>
              </a:ext>
            </a:extLst>
          </p:cNvPr>
          <p:cNvSpPr>
            <a:spLocks noGrp="1"/>
          </p:cNvSpPr>
          <p:nvPr>
            <p:ph type="title"/>
          </p:nvPr>
        </p:nvSpPr>
        <p:spPr>
          <a:xfrm>
            <a:off x="786015" y="414338"/>
            <a:ext cx="10080625" cy="1842043"/>
          </a:xfrm>
        </p:spPr>
        <p:txBody>
          <a:bodyPr/>
          <a:lstStyle/>
          <a:p>
            <a:r>
              <a:rPr lang="en-US" sz="3200" dirty="0"/>
              <a:t>How high a priority for your organisation is improving the relevance and responsiveness of your grants programme to the needs of Disabled people? </a:t>
            </a:r>
            <a:r>
              <a:rPr lang="en-US" sz="2000" dirty="0"/>
              <a:t>(1 = not a priority, 5 = top priority)</a:t>
            </a:r>
            <a:br>
              <a:rPr lang="en-US" sz="3200" dirty="0"/>
            </a:br>
            <a:endParaRPr lang="en-GB" sz="3200" dirty="0"/>
          </a:p>
        </p:txBody>
      </p:sp>
      <p:graphicFrame>
        <p:nvGraphicFramePr>
          <p:cNvPr id="8" name="Content Placeholder 7">
            <a:extLst>
              <a:ext uri="{FF2B5EF4-FFF2-40B4-BE49-F238E27FC236}">
                <a16:creationId xmlns:a16="http://schemas.microsoft.com/office/drawing/2014/main" id="{233ACB8B-5451-308D-CE71-25516D560FF9}"/>
              </a:ext>
            </a:extLst>
          </p:cNvPr>
          <p:cNvGraphicFramePr>
            <a:graphicFrameLocks noGrp="1"/>
          </p:cNvGraphicFramePr>
          <p:nvPr>
            <p:ph sz="quarter" idx="12"/>
            <p:extLst>
              <p:ext uri="{D42A27DB-BD31-4B8C-83A1-F6EECF244321}">
                <p14:modId xmlns:p14="http://schemas.microsoft.com/office/powerpoint/2010/main" val="2015629531"/>
              </p:ext>
            </p:extLst>
          </p:nvPr>
        </p:nvGraphicFramePr>
        <p:xfrm>
          <a:off x="946200" y="2260462"/>
          <a:ext cx="10299600" cy="41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6359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BD5816-EE50-99B4-3D3D-B8E3E1FB621F}"/>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72426BA1-07F8-31F7-E557-3BC8F29BE480}"/>
              </a:ext>
            </a:extLst>
          </p:cNvPr>
          <p:cNvSpPr>
            <a:spLocks noGrp="1"/>
          </p:cNvSpPr>
          <p:nvPr>
            <p:ph type="sldNum" sz="quarter" idx="11"/>
          </p:nvPr>
        </p:nvSpPr>
        <p:spPr/>
        <p:txBody>
          <a:bodyPr/>
          <a:lstStyle/>
          <a:p>
            <a:fld id="{939346A5-94A9-49D9-AEFC-34AF1F7A20E9}" type="slidenum">
              <a:rPr lang="en-GB" smtClean="0"/>
              <a:pPr/>
              <a:t>7</a:t>
            </a:fld>
            <a:endParaRPr lang="en-GB" dirty="0"/>
          </a:p>
        </p:txBody>
      </p:sp>
      <p:sp>
        <p:nvSpPr>
          <p:cNvPr id="6" name="Title 5">
            <a:extLst>
              <a:ext uri="{FF2B5EF4-FFF2-40B4-BE49-F238E27FC236}">
                <a16:creationId xmlns:a16="http://schemas.microsoft.com/office/drawing/2014/main" id="{4ED8B6E4-37C3-750A-0342-6ED618D8EB14}"/>
              </a:ext>
            </a:extLst>
          </p:cNvPr>
          <p:cNvSpPr>
            <a:spLocks noGrp="1"/>
          </p:cNvSpPr>
          <p:nvPr>
            <p:ph type="title"/>
          </p:nvPr>
        </p:nvSpPr>
        <p:spPr>
          <a:xfrm>
            <a:off x="849515" y="536945"/>
            <a:ext cx="10080625" cy="1329595"/>
          </a:xfrm>
        </p:spPr>
        <p:txBody>
          <a:bodyPr/>
          <a:lstStyle/>
          <a:p>
            <a:r>
              <a:rPr lang="en-US" sz="3200" dirty="0"/>
              <a:t>Do you have priorities around supporting Disabled people in your grants programme?</a:t>
            </a:r>
            <a:br>
              <a:rPr lang="en-US" sz="3200" dirty="0"/>
            </a:br>
            <a:endParaRPr lang="en-GB" sz="3200" dirty="0"/>
          </a:p>
        </p:txBody>
      </p:sp>
      <p:graphicFrame>
        <p:nvGraphicFramePr>
          <p:cNvPr id="8" name="Content Placeholder 7">
            <a:extLst>
              <a:ext uri="{FF2B5EF4-FFF2-40B4-BE49-F238E27FC236}">
                <a16:creationId xmlns:a16="http://schemas.microsoft.com/office/drawing/2014/main" id="{6D2D6425-E973-4F26-0E6D-6AABD8D195DA}"/>
              </a:ext>
            </a:extLst>
          </p:cNvPr>
          <p:cNvGraphicFramePr>
            <a:graphicFrameLocks noGrp="1"/>
          </p:cNvGraphicFramePr>
          <p:nvPr>
            <p:ph sz="quarter" idx="12"/>
            <p:extLst>
              <p:ext uri="{D42A27DB-BD31-4B8C-83A1-F6EECF244321}">
                <p14:modId xmlns:p14="http://schemas.microsoft.com/office/powerpoint/2010/main" val="2581326143"/>
              </p:ext>
            </p:extLst>
          </p:nvPr>
        </p:nvGraphicFramePr>
        <p:xfrm>
          <a:off x="946200" y="1874699"/>
          <a:ext cx="10299600" cy="41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60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8806EB-43E7-6997-9E31-D8D20BA04894}"/>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3BFAC1C5-CAC9-2A46-7DC7-9A1E3BD0B196}"/>
              </a:ext>
            </a:extLst>
          </p:cNvPr>
          <p:cNvSpPr>
            <a:spLocks noGrp="1"/>
          </p:cNvSpPr>
          <p:nvPr>
            <p:ph type="sldNum" sz="quarter" idx="11"/>
          </p:nvPr>
        </p:nvSpPr>
        <p:spPr/>
        <p:txBody>
          <a:bodyPr/>
          <a:lstStyle/>
          <a:p>
            <a:fld id="{939346A5-94A9-49D9-AEFC-34AF1F7A20E9}" type="slidenum">
              <a:rPr lang="en-GB" smtClean="0"/>
              <a:pPr/>
              <a:t>8</a:t>
            </a:fld>
            <a:endParaRPr lang="en-GB" dirty="0"/>
          </a:p>
        </p:txBody>
      </p:sp>
      <p:sp>
        <p:nvSpPr>
          <p:cNvPr id="6" name="Title 5">
            <a:extLst>
              <a:ext uri="{FF2B5EF4-FFF2-40B4-BE49-F238E27FC236}">
                <a16:creationId xmlns:a16="http://schemas.microsoft.com/office/drawing/2014/main" id="{7F09266C-3507-343B-AD22-1C9323CE1433}"/>
              </a:ext>
            </a:extLst>
          </p:cNvPr>
          <p:cNvSpPr>
            <a:spLocks noGrp="1"/>
          </p:cNvSpPr>
          <p:nvPr>
            <p:ph type="title"/>
          </p:nvPr>
        </p:nvSpPr>
        <p:spPr>
          <a:xfrm>
            <a:off x="923268" y="523392"/>
            <a:ext cx="10080625" cy="443198"/>
          </a:xfrm>
        </p:spPr>
        <p:txBody>
          <a:bodyPr/>
          <a:lstStyle/>
          <a:p>
            <a:r>
              <a:rPr lang="en-US" sz="3200" dirty="0"/>
              <a:t>Do you </a:t>
            </a:r>
            <a:r>
              <a:rPr lang="en-US" sz="3200" dirty="0" err="1"/>
              <a:t>prioritise</a:t>
            </a:r>
            <a:r>
              <a:rPr lang="en-US" sz="3200" dirty="0"/>
              <a:t> organisations led by Disabled People? </a:t>
            </a:r>
            <a:endParaRPr lang="en-GB" sz="3200" dirty="0"/>
          </a:p>
        </p:txBody>
      </p:sp>
      <p:graphicFrame>
        <p:nvGraphicFramePr>
          <p:cNvPr id="8" name="Content Placeholder 7">
            <a:extLst>
              <a:ext uri="{FF2B5EF4-FFF2-40B4-BE49-F238E27FC236}">
                <a16:creationId xmlns:a16="http://schemas.microsoft.com/office/drawing/2014/main" id="{55890EAD-C898-3BB3-C78A-7854CD240C7F}"/>
              </a:ext>
            </a:extLst>
          </p:cNvPr>
          <p:cNvGraphicFramePr>
            <a:graphicFrameLocks noGrp="1"/>
          </p:cNvGraphicFramePr>
          <p:nvPr>
            <p:ph sz="quarter" idx="12"/>
            <p:extLst>
              <p:ext uri="{D42A27DB-BD31-4B8C-83A1-F6EECF244321}">
                <p14:modId xmlns:p14="http://schemas.microsoft.com/office/powerpoint/2010/main" val="1292395877"/>
              </p:ext>
            </p:extLst>
          </p:nvPr>
        </p:nvGraphicFramePr>
        <p:xfrm>
          <a:off x="813780" y="1538309"/>
          <a:ext cx="10299600" cy="41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097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3E0610-4AD8-0BBB-BB55-6F546625D9A6}"/>
              </a:ext>
            </a:extLst>
          </p:cNvPr>
          <p:cNvSpPr>
            <a:spLocks noGrp="1"/>
          </p:cNvSpPr>
          <p:nvPr>
            <p:ph type="ftr" sz="quarter" idx="10"/>
          </p:nvPr>
        </p:nvSpPr>
        <p:spPr/>
        <p:txBody>
          <a:bodyPr/>
          <a:lstStyle/>
          <a:p>
            <a:r>
              <a:rPr lang="en-GB" dirty="0"/>
              <a:t>Exploring Disability Funding Survey Results</a:t>
            </a:r>
          </a:p>
        </p:txBody>
      </p:sp>
      <p:sp>
        <p:nvSpPr>
          <p:cNvPr id="3" name="Slide Number Placeholder 2">
            <a:extLst>
              <a:ext uri="{FF2B5EF4-FFF2-40B4-BE49-F238E27FC236}">
                <a16:creationId xmlns:a16="http://schemas.microsoft.com/office/drawing/2014/main" id="{18B193FB-C060-6E41-5327-1B1BBCBBD129}"/>
              </a:ext>
            </a:extLst>
          </p:cNvPr>
          <p:cNvSpPr>
            <a:spLocks noGrp="1"/>
          </p:cNvSpPr>
          <p:nvPr>
            <p:ph type="sldNum" sz="quarter" idx="11"/>
          </p:nvPr>
        </p:nvSpPr>
        <p:spPr/>
        <p:txBody>
          <a:bodyPr/>
          <a:lstStyle/>
          <a:p>
            <a:fld id="{939346A5-94A9-49D9-AEFC-34AF1F7A20E9}" type="slidenum">
              <a:rPr lang="en-GB" smtClean="0"/>
              <a:pPr/>
              <a:t>9</a:t>
            </a:fld>
            <a:endParaRPr lang="en-GB" dirty="0"/>
          </a:p>
        </p:txBody>
      </p:sp>
      <p:sp>
        <p:nvSpPr>
          <p:cNvPr id="6" name="Title 5">
            <a:extLst>
              <a:ext uri="{FF2B5EF4-FFF2-40B4-BE49-F238E27FC236}">
                <a16:creationId xmlns:a16="http://schemas.microsoft.com/office/drawing/2014/main" id="{6F37BC6B-BA33-B9F5-D6A0-611EB6310497}"/>
              </a:ext>
            </a:extLst>
          </p:cNvPr>
          <p:cNvSpPr>
            <a:spLocks noGrp="1"/>
          </p:cNvSpPr>
          <p:nvPr>
            <p:ph type="title"/>
          </p:nvPr>
        </p:nvSpPr>
        <p:spPr>
          <a:xfrm>
            <a:off x="839788" y="682859"/>
            <a:ext cx="10080625" cy="1405433"/>
          </a:xfrm>
        </p:spPr>
        <p:txBody>
          <a:bodyPr/>
          <a:lstStyle/>
          <a:p>
            <a:r>
              <a:rPr lang="en-US" sz="3200" dirty="0"/>
              <a:t>Do you actively involve Disabled people and/or Disabled People’s Organisations in designing programmes that relate to your funding in this field?</a:t>
            </a:r>
            <a:br>
              <a:rPr lang="en-US" sz="3200" dirty="0"/>
            </a:br>
            <a:endParaRPr lang="en-GB" sz="3200" dirty="0"/>
          </a:p>
        </p:txBody>
      </p:sp>
      <p:graphicFrame>
        <p:nvGraphicFramePr>
          <p:cNvPr id="8" name="Content Placeholder 7">
            <a:extLst>
              <a:ext uri="{FF2B5EF4-FFF2-40B4-BE49-F238E27FC236}">
                <a16:creationId xmlns:a16="http://schemas.microsoft.com/office/drawing/2014/main" id="{1331BAAB-018D-6BD6-9BC4-C134C28B882B}"/>
              </a:ext>
            </a:extLst>
          </p:cNvPr>
          <p:cNvGraphicFramePr>
            <a:graphicFrameLocks noGrp="1"/>
          </p:cNvGraphicFramePr>
          <p:nvPr>
            <p:ph sz="quarter" idx="12"/>
            <p:extLst>
              <p:ext uri="{D42A27DB-BD31-4B8C-83A1-F6EECF244321}">
                <p14:modId xmlns:p14="http://schemas.microsoft.com/office/powerpoint/2010/main" val="860732688"/>
              </p:ext>
            </p:extLst>
          </p:nvPr>
        </p:nvGraphicFramePr>
        <p:xfrm>
          <a:off x="946200" y="2088292"/>
          <a:ext cx="10299600" cy="418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19915269"/>
      </p:ext>
    </p:extLst>
  </p:cSld>
  <p:clrMapOvr>
    <a:masterClrMapping/>
  </p:clrMapOvr>
</p:sld>
</file>

<file path=ppt/theme/theme1.xml><?xml version="1.0" encoding="utf-8"?>
<a:theme xmlns:a="http://schemas.openxmlformats.org/drawingml/2006/main" name="London Funders">
  <a:themeElements>
    <a:clrScheme name="London Funders">
      <a:dk1>
        <a:sysClr val="windowText" lastClr="000000"/>
      </a:dk1>
      <a:lt1>
        <a:sysClr val="window" lastClr="FFFFFF"/>
      </a:lt1>
      <a:dk2>
        <a:srgbClr val="C7047E"/>
      </a:dk2>
      <a:lt2>
        <a:srgbClr val="FEF3F2"/>
      </a:lt2>
      <a:accent1>
        <a:srgbClr val="FFCF4E"/>
      </a:accent1>
      <a:accent2>
        <a:srgbClr val="FFF5DC"/>
      </a:accent2>
      <a:accent3>
        <a:srgbClr val="FFFFFF"/>
      </a:accent3>
      <a:accent4>
        <a:srgbClr val="FFFFFF"/>
      </a:accent4>
      <a:accent5>
        <a:srgbClr val="FFFFFF"/>
      </a:accent5>
      <a:accent6>
        <a:srgbClr val="FFFFFF"/>
      </a:accent6>
      <a:hlink>
        <a:srgbClr val="000000"/>
      </a:hlink>
      <a:folHlink>
        <a:srgbClr val="000000"/>
      </a:folHlink>
    </a:clrScheme>
    <a:fontScheme name="London Funders">
      <a:majorFont>
        <a:latin typeface="Calibre Bold"/>
        <a:ea typeface=""/>
        <a:cs typeface=""/>
      </a:majorFont>
      <a:minorFont>
        <a:latin typeface="Calibr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12700">
          <a:solidFill>
            <a:schemeClr val="accent1"/>
          </a:solidFill>
        </a:ln>
      </a:spPr>
      <a:bodyPr lIns="252000" tIns="216000" rIns="252000" bIns="252000" rtlCol="0" anchor="t" anchorCtr="0"/>
      <a:lstStyle>
        <a:defPPr algn="ctr">
          <a:defRPr sz="20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sq"/>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London Funders_PowerPoint Template_V1" id="{9C5870FE-6B4F-46B4-9145-E0F2A9938D9E}" vid="{C5EDC339-09AF-48D5-BF52-4DEB57F4D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4">
    <a:dk1>
      <a:sysClr val="windowText" lastClr="000000"/>
    </a:dk1>
    <a:lt1>
      <a:sysClr val="window" lastClr="FFFFFF"/>
    </a:lt1>
    <a:dk2>
      <a:srgbClr val="44546A"/>
    </a:dk2>
    <a:lt2>
      <a:srgbClr val="E7E6E6"/>
    </a:lt2>
    <a:accent1>
      <a:srgbClr val="C7047E"/>
    </a:accent1>
    <a:accent2>
      <a:srgbClr val="EC9A5E"/>
    </a:accent2>
    <a:accent3>
      <a:srgbClr val="FFCF4E"/>
    </a:accent3>
    <a:accent4>
      <a:srgbClr val="3E0020"/>
    </a:accent4>
    <a:accent5>
      <a:srgbClr val="000000"/>
    </a:accent5>
    <a:accent6>
      <a:srgbClr val="770B4B"/>
    </a:accent6>
    <a:hlink>
      <a:srgbClr val="770B4B"/>
    </a:hlink>
    <a:folHlink>
      <a:srgbClr val="770B4B"/>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ec6d8a1-fcfc-49f1-a6de-fcb0feaf700a" xsi:nil="true"/>
    <lcf76f155ced4ddcb4097134ff3c332f xmlns="1d3e7ae0-a111-4f7f-b0e8-274c401a14d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9B5EDB9AF30049BA9235DA3D725854" ma:contentTypeVersion="16" ma:contentTypeDescription="Create a new document." ma:contentTypeScope="" ma:versionID="caf53156136645e9dc19701763a84347">
  <xsd:schema xmlns:xsd="http://www.w3.org/2001/XMLSchema" xmlns:xs="http://www.w3.org/2001/XMLSchema" xmlns:p="http://schemas.microsoft.com/office/2006/metadata/properties" xmlns:ns2="1d3e7ae0-a111-4f7f-b0e8-274c401a14d2" xmlns:ns3="bec6d8a1-fcfc-49f1-a6de-fcb0feaf700a" targetNamespace="http://schemas.microsoft.com/office/2006/metadata/properties" ma:root="true" ma:fieldsID="c2e75c26c58d01db31e504cb3ed3a5d1" ns2:_="" ns3:_="">
    <xsd:import namespace="1d3e7ae0-a111-4f7f-b0e8-274c401a14d2"/>
    <xsd:import namespace="bec6d8a1-fcfc-49f1-a6de-fcb0feaf700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e7ae0-a111-4f7f-b0e8-274c401a14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23cf4-0c46-4e3f-a809-da57f772a51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c6d8a1-fcfc-49f1-a6de-fcb0feaf700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513893-a693-4a6f-9926-7690e285c1a7}" ma:internalName="TaxCatchAll" ma:showField="CatchAllData" ma:web="bec6d8a1-fcfc-49f1-a6de-fcb0feaf70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31316B-A740-4BDD-8903-0C7524BA4D99}">
  <ds:schemaRefs>
    <ds:schemaRef ds:uri="http://schemas.microsoft.com/sharepoint/v3/contenttype/forms"/>
  </ds:schemaRefs>
</ds:datastoreItem>
</file>

<file path=customXml/itemProps2.xml><?xml version="1.0" encoding="utf-8"?>
<ds:datastoreItem xmlns:ds="http://schemas.openxmlformats.org/officeDocument/2006/customXml" ds:itemID="{DA8D0DDC-ADF9-4D80-AC27-ECA12A3F1805}">
  <ds:schemaRefs>
    <ds:schemaRef ds:uri="http://purl.org/dc/elements/1.1/"/>
    <ds:schemaRef ds:uri="http://schemas.microsoft.com/office/2006/metadata/properties"/>
    <ds:schemaRef ds:uri="http://schemas.microsoft.com/office/2006/documentManagement/types"/>
    <ds:schemaRef ds:uri="http://purl.org/dc/terms/"/>
    <ds:schemaRef ds:uri="1d3e7ae0-a111-4f7f-b0e8-274c401a14d2"/>
    <ds:schemaRef ds:uri="bec6d8a1-fcfc-49f1-a6de-fcb0feaf700a"/>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D818241-D7A0-424F-88B7-571DD2B6F2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e7ae0-a111-4f7f-b0e8-274c401a14d2"/>
    <ds:schemaRef ds:uri="bec6d8a1-fcfc-49f1-a6de-fcb0feaf70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London Funders_PowerPoint Template_V1</Template>
  <TotalTime>0</TotalTime>
  <Words>781</Words>
  <Application>Microsoft Office PowerPoint</Application>
  <PresentationFormat>Widescreen</PresentationFormat>
  <Paragraphs>77</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London Funders</vt:lpstr>
      <vt:lpstr>Exploring Funding for Disabled People and Disabled Peoples’ Organisations </vt:lpstr>
      <vt:lpstr>Why we carried out the survey</vt:lpstr>
      <vt:lpstr>Definitions used in this survey </vt:lpstr>
      <vt:lpstr>Does your EDI Action Plan include specific targets or actions to support: </vt:lpstr>
      <vt:lpstr>What support or adjustments do you currently offer to Disabled applicants? </vt:lpstr>
      <vt:lpstr>How high a priority for your organisation is improving the relevance and responsiveness of your grants programme to the needs of Disabled people? (1 = not a priority, 5 = top priority) </vt:lpstr>
      <vt:lpstr>Do you have priorities around supporting Disabled people in your grants programme? </vt:lpstr>
      <vt:lpstr>Do you prioritise organisations led by Disabled People? </vt:lpstr>
      <vt:lpstr>Do you actively involve Disabled people and/or Disabled People’s Organisations in designing programmes that relate to your funding in this field? </vt:lpstr>
      <vt:lpstr>Do you actively involve Disabled people and/or Disabled People’s Organisations in decision-making? </vt:lpstr>
      <vt:lpstr>Does your monitoring and evaluation disaggregate information on disability and Disabled People’s Organisations and do you monitor applications from and awards or rejections to Disabled People’s Organisations? </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dc:title>
  <dc:creator>Grace Perry</dc:creator>
  <cp:lastModifiedBy>Grace Perry</cp:lastModifiedBy>
  <cp:revision>3</cp:revision>
  <dcterms:created xsi:type="dcterms:W3CDTF">2022-07-12T17:45:25Z</dcterms:created>
  <dcterms:modified xsi:type="dcterms:W3CDTF">2022-08-10T15:28:26Z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0x0101006A9B5EDB9AF30049BA9235DA3D725854</vt:lpwstr>
  </property>
  <property fmtid="{D5CDD505-2E9C-101B-9397-08002B2CF9AE}" pid="3" name="MediaServiceImageTags">
    <vt:lpwstr/>
  </property>
</Properties>
</file>